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62" r:id="rId9"/>
    <p:sldId id="263" r:id="rId10"/>
    <p:sldId id="333" r:id="rId11"/>
    <p:sldId id="334" r:id="rId12"/>
    <p:sldId id="264" r:id="rId13"/>
    <p:sldId id="266" r:id="rId14"/>
    <p:sldId id="265" r:id="rId15"/>
    <p:sldId id="276" r:id="rId16"/>
    <p:sldId id="303" r:id="rId17"/>
    <p:sldId id="335"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293" r:id="rId40"/>
    <p:sldId id="321" r:id="rId41"/>
    <p:sldId id="295" r:id="rId42"/>
    <p:sldId id="336" r:id="rId43"/>
    <p:sldId id="297" r:id="rId44"/>
    <p:sldId id="288" r:id="rId45"/>
    <p:sldId id="289" r:id="rId46"/>
    <p:sldId id="320" r:id="rId47"/>
    <p:sldId id="274" r:id="rId48"/>
    <p:sldId id="2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65"/>
    <p:restoredTop sz="85117"/>
  </p:normalViewPr>
  <p:slideViewPr>
    <p:cSldViewPr snapToGrid="0" snapToObjects="1">
      <p:cViewPr varScale="1">
        <p:scale>
          <a:sx n="107" d="100"/>
          <a:sy n="107" d="100"/>
        </p:scale>
        <p:origin x="1064" y="1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3/28/23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Saishola/IBM-Data-Science-Capstone" TargetMode="External"/><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aishola/IBM-Data-Science-Capstone/blob/main/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aishola/IBM-Data-Science-Capstone/blob/main/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aishola/IBM-Data-Science-Capstone/blob/main/Interactive%20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aishola/IBM-Data-Science-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aishola/IBM-Data-Science-Capstone/blob/main/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3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www.coursera.org/professional-certificates/ibm-data-science?&amp;instructors" TargetMode="External"/><Relationship Id="rId4" Type="http://schemas.openxmlformats.org/officeDocument/2006/relationships/hyperlink" Target="https://github.com/Saishola/IBM-Data-Science-Capstone"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aishola/IBM-Data-Science-Capstone/blob/main/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aishola/IBM-Data-Science-Capstone/blob/main/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aishola/IBM-Data-Science-Capstone/blob/main/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6284151" cy="923330"/>
          </a:xfrm>
          <a:prstGeom prst="rect">
            <a:avLst/>
          </a:prstGeom>
          <a:noFill/>
        </p:spPr>
        <p:txBody>
          <a:bodyPr wrap="square" lIns="91440" tIns="45720" rIns="91440" bIns="45720" rtlCol="0" anchor="t">
            <a:spAutoFit/>
          </a:bodyPr>
          <a:lstStyle/>
          <a:p>
            <a:r>
              <a:rPr lang="en-US" dirty="0" err="1">
                <a:solidFill>
                  <a:schemeClr val="bg2"/>
                </a:solidFill>
                <a:ea typeface="SF Pro" pitchFamily="2" charset="0"/>
                <a:cs typeface="Times New Roman" panose="02020603050405020304" pitchFamily="18" charset="0"/>
              </a:rPr>
              <a:t>Adenrele</a:t>
            </a:r>
            <a:r>
              <a:rPr lang="en-US" dirty="0">
                <a:solidFill>
                  <a:schemeClr val="bg2"/>
                </a:solidFill>
                <a:ea typeface="SF Pro" pitchFamily="2" charset="0"/>
                <a:cs typeface="Times New Roman" panose="02020603050405020304" pitchFamily="18" charset="0"/>
              </a:rPr>
              <a:t> </a:t>
            </a:r>
            <a:r>
              <a:rPr lang="en-US" dirty="0" err="1">
                <a:solidFill>
                  <a:schemeClr val="bg2"/>
                </a:solidFill>
                <a:ea typeface="SF Pro" pitchFamily="2" charset="0"/>
                <a:cs typeface="Times New Roman" panose="02020603050405020304" pitchFamily="18" charset="0"/>
              </a:rPr>
              <a:t>Ishola</a:t>
            </a:r>
            <a:endParaRPr lang="en-US" dirty="0">
              <a:solidFill>
                <a:schemeClr val="bg2"/>
              </a:solidFill>
              <a:ea typeface="SF Pro" pitchFamily="2" charset="0"/>
              <a:cs typeface="Times New Roman" panose="02020603050405020304" pitchFamily="18" charset="0"/>
            </a:endParaRPr>
          </a:p>
          <a:p>
            <a:r>
              <a:rPr lang="en-US" dirty="0">
                <a:solidFill>
                  <a:schemeClr val="bg1"/>
                </a:solidFill>
                <a:ea typeface="SF Pro" pitchFamily="2" charset="0"/>
                <a:cs typeface="Times New Roman" panose="02020603050405020304" pitchFamily="18" charset="0"/>
                <a:hlinkClick r:id="rId3">
                  <a:extLst>
                    <a:ext uri="{A12FA001-AC4F-418D-AE19-62706E023703}">
                      <ahyp:hlinkClr xmlns:ahyp="http://schemas.microsoft.com/office/drawing/2018/hyperlinkcolor" val="tx"/>
                    </a:ext>
                  </a:extLst>
                </a:hlinkClick>
              </a:rPr>
              <a:t>https://</a:t>
            </a:r>
            <a:r>
              <a:rPr lang="en-US" dirty="0" err="1">
                <a:solidFill>
                  <a:schemeClr val="bg1"/>
                </a:solidFill>
                <a:ea typeface="SF Pro" pitchFamily="2" charset="0"/>
                <a:cs typeface="Times New Roman" panose="02020603050405020304" pitchFamily="18" charset="0"/>
                <a:hlinkClick r:id="rId3">
                  <a:extLst>
                    <a:ext uri="{A12FA001-AC4F-418D-AE19-62706E023703}">
                      <ahyp:hlinkClr xmlns:ahyp="http://schemas.microsoft.com/office/drawing/2018/hyperlinkcolor" val="tx"/>
                    </a:ext>
                  </a:extLst>
                </a:hlinkClick>
              </a:rPr>
              <a:t>github.com</a:t>
            </a:r>
            <a:r>
              <a:rPr lang="en-US" dirty="0">
                <a:solidFill>
                  <a:schemeClr val="bg1"/>
                </a:solidFill>
                <a:ea typeface="SF Pro" pitchFamily="2" charset="0"/>
                <a:cs typeface="Times New Roman" panose="02020603050405020304" pitchFamily="18" charset="0"/>
                <a:hlinkClick r:id="rId3">
                  <a:extLst>
                    <a:ext uri="{A12FA001-AC4F-418D-AE19-62706E023703}">
                      <ahyp:hlinkClr xmlns:ahyp="http://schemas.microsoft.com/office/drawing/2018/hyperlinkcolor" val="tx"/>
                    </a:ext>
                  </a:extLst>
                </a:hlinkClick>
              </a:rPr>
              <a:t>/</a:t>
            </a:r>
            <a:r>
              <a:rPr lang="en-US" dirty="0" err="1">
                <a:solidFill>
                  <a:schemeClr val="bg1"/>
                </a:solidFill>
                <a:ea typeface="SF Pro" pitchFamily="2" charset="0"/>
                <a:cs typeface="Times New Roman" panose="02020603050405020304" pitchFamily="18" charset="0"/>
                <a:hlinkClick r:id="rId3">
                  <a:extLst>
                    <a:ext uri="{A12FA001-AC4F-418D-AE19-62706E023703}">
                      <ahyp:hlinkClr xmlns:ahyp="http://schemas.microsoft.com/office/drawing/2018/hyperlinkcolor" val="tx"/>
                    </a:ext>
                  </a:extLst>
                </a:hlinkClick>
              </a:rPr>
              <a:t>Saishola</a:t>
            </a:r>
            <a:r>
              <a:rPr lang="en-US" dirty="0">
                <a:solidFill>
                  <a:schemeClr val="bg1"/>
                </a:solidFill>
                <a:ea typeface="SF Pro" pitchFamily="2" charset="0"/>
                <a:cs typeface="Times New Roman" panose="02020603050405020304" pitchFamily="18" charset="0"/>
                <a:hlinkClick r:id="rId3">
                  <a:extLst>
                    <a:ext uri="{A12FA001-AC4F-418D-AE19-62706E023703}">
                      <ahyp:hlinkClr xmlns:ahyp="http://schemas.microsoft.com/office/drawing/2018/hyperlinkcolor" val="tx"/>
                    </a:ext>
                  </a:extLst>
                </a:hlinkClick>
              </a:rPr>
              <a:t>/IBM-Data-Science-Capstone</a:t>
            </a:r>
            <a:endParaRPr lang="en-US" dirty="0">
              <a:solidFill>
                <a:schemeClr val="bg1"/>
              </a:solidFill>
              <a:ea typeface="SF Pro" pitchFamily="2" charset="0"/>
              <a:cs typeface="Times New Roman" panose="02020603050405020304" pitchFamily="18" charset="0"/>
            </a:endParaRPr>
          </a:p>
          <a:p>
            <a:r>
              <a:rPr lang="en-US" dirty="0">
                <a:solidFill>
                  <a:schemeClr val="bg2"/>
                </a:solidFill>
                <a:ea typeface="SF Pro" pitchFamily="2" charset="0"/>
                <a:cs typeface="Times New Roman" panose="02020603050405020304" pitchFamily="18" charset="0"/>
              </a:rPr>
              <a:t>03/30/2023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rPr>
              <a:t>Data visualization plots were used to visualize the relationships between features.</a:t>
            </a:r>
          </a:p>
          <a:p>
            <a:pPr>
              <a:lnSpc>
                <a:spcPct val="100000"/>
              </a:lnSpc>
              <a:spcBef>
                <a:spcPts val="1400"/>
              </a:spcBef>
            </a:pPr>
            <a:r>
              <a:rPr lang="en-US" sz="2200" dirty="0">
                <a:solidFill>
                  <a:schemeClr val="accent3">
                    <a:lumMod val="25000"/>
                  </a:schemeClr>
                </a:solidFill>
              </a:rPr>
              <a:t>Flight Number, Payload Mass, Launch Site, Orbit, Class and Year were the variables explored.</a:t>
            </a:r>
          </a:p>
          <a:p>
            <a:pPr>
              <a:lnSpc>
                <a:spcPct val="100000"/>
              </a:lnSpc>
              <a:spcBef>
                <a:spcPts val="1400"/>
              </a:spcBef>
            </a:pPr>
            <a:r>
              <a:rPr lang="en-US" sz="2200" dirty="0">
                <a:solidFill>
                  <a:schemeClr val="accent3">
                    <a:lumMod val="25000"/>
                  </a:schemeClr>
                </a:solidFill>
              </a:rPr>
              <a:t>Scatter plots, line charts, and bar plots were the plots used to visualize the relationships between variables. </a:t>
            </a:r>
          </a:p>
          <a:p>
            <a:pPr>
              <a:lnSpc>
                <a:spcPct val="100000"/>
              </a:lnSpc>
              <a:spcBef>
                <a:spcPts val="1400"/>
              </a:spcBef>
            </a:pPr>
            <a:r>
              <a:rPr lang="en-US" sz="2200" dirty="0">
                <a:solidFill>
                  <a:srgbClr val="C00000"/>
                </a:solidFill>
                <a:hlinkClick r:id="rId3"/>
              </a:rPr>
              <a:t>https://</a:t>
            </a:r>
            <a:r>
              <a:rPr lang="en-US" sz="2200" dirty="0" err="1">
                <a:solidFill>
                  <a:srgbClr val="C00000"/>
                </a:solidFill>
                <a:hlinkClick r:id="rId3"/>
              </a:rPr>
              <a:t>github.com</a:t>
            </a:r>
            <a:r>
              <a:rPr lang="en-US" sz="2200" dirty="0">
                <a:solidFill>
                  <a:srgbClr val="C00000"/>
                </a:solidFill>
                <a:hlinkClick r:id="rId3"/>
              </a:rPr>
              <a:t>/</a:t>
            </a:r>
            <a:r>
              <a:rPr lang="en-US" sz="2200" dirty="0" err="1">
                <a:solidFill>
                  <a:srgbClr val="C00000"/>
                </a:solidFill>
                <a:hlinkClick r:id="rId3"/>
              </a:rPr>
              <a:t>Saishola</a:t>
            </a:r>
            <a:r>
              <a:rPr lang="en-US" sz="2200" dirty="0">
                <a:solidFill>
                  <a:srgbClr val="C00000"/>
                </a:solidFill>
                <a:hlinkClick r:id="rId3"/>
              </a:rPr>
              <a:t>/IBM-Data-Science-Capstone/blob/main/EDA%20with%20Data%20Visualization.ipynb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rPr>
              <a:t>The dataset was loaded into IBM DB2 database</a:t>
            </a:r>
          </a:p>
          <a:p>
            <a:pPr>
              <a:lnSpc>
                <a:spcPct val="100000"/>
              </a:lnSpc>
              <a:spcBef>
                <a:spcPts val="1400"/>
              </a:spcBef>
            </a:pPr>
            <a:r>
              <a:rPr lang="en-US" sz="2200" dirty="0">
                <a:solidFill>
                  <a:schemeClr val="accent3">
                    <a:lumMod val="25000"/>
                  </a:schemeClr>
                </a:solidFill>
              </a:rPr>
              <a:t>SQL Python integration was utilized to query the database.</a:t>
            </a:r>
          </a:p>
          <a:p>
            <a:pPr>
              <a:lnSpc>
                <a:spcPct val="100000"/>
              </a:lnSpc>
              <a:spcBef>
                <a:spcPts val="1400"/>
              </a:spcBef>
            </a:pPr>
            <a:r>
              <a:rPr lang="en-US" sz="2200" dirty="0">
                <a:solidFill>
                  <a:schemeClr val="accent3">
                    <a:lumMod val="25000"/>
                  </a:schemeClr>
                </a:solidFill>
              </a:rPr>
              <a:t>We queried information about the Launch site names, mission outcomes, various payload sizes and landing outcomes  </a:t>
            </a:r>
          </a:p>
          <a:p>
            <a:pPr>
              <a:lnSpc>
                <a:spcPct val="100000"/>
              </a:lnSpc>
              <a:spcBef>
                <a:spcPts val="1400"/>
              </a:spcBef>
            </a:pPr>
            <a:r>
              <a:rPr lang="en-US" sz="2200" dirty="0">
                <a:solidFill>
                  <a:schemeClr val="accent3">
                    <a:lumMod val="25000"/>
                  </a:schemeClr>
                </a:solidFill>
                <a:hlinkClick r:id="rId3"/>
              </a:rPr>
              <a:t>https://</a:t>
            </a:r>
            <a:r>
              <a:rPr lang="en-US" sz="2200" dirty="0" err="1">
                <a:solidFill>
                  <a:schemeClr val="accent3">
                    <a:lumMod val="25000"/>
                  </a:schemeClr>
                </a:solidFill>
                <a:hlinkClick r:id="rId3"/>
              </a:rPr>
              <a:t>github.com</a:t>
            </a:r>
            <a:r>
              <a:rPr lang="en-US" sz="2200" dirty="0">
                <a:solidFill>
                  <a:schemeClr val="accent3">
                    <a:lumMod val="25000"/>
                  </a:schemeClr>
                </a:solidFill>
                <a:hlinkClick r:id="rId3"/>
              </a:rPr>
              <a:t>/</a:t>
            </a:r>
            <a:r>
              <a:rPr lang="en-US" sz="2200" dirty="0" err="1">
                <a:solidFill>
                  <a:schemeClr val="accent3">
                    <a:lumMod val="25000"/>
                  </a:schemeClr>
                </a:solidFill>
                <a:hlinkClick r:id="rId3"/>
              </a:rPr>
              <a:t>Saishola</a:t>
            </a:r>
            <a:r>
              <a:rPr lang="en-US" sz="2200" dirty="0">
                <a:solidFill>
                  <a:schemeClr val="accent3">
                    <a:lumMod val="25000"/>
                  </a:schemeClr>
                </a:solidFill>
                <a:hlinkClick r:id="rId3"/>
              </a:rPr>
              <a:t>/IBM-Data-Science-Capstone/blob/main/EDA%20with%20SQL.ipynb</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EDA with SQL</a:t>
            </a: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rPr>
              <a:t>Markers were used to mark Launch Sites.</a:t>
            </a:r>
          </a:p>
          <a:p>
            <a:pPr>
              <a:lnSpc>
                <a:spcPct val="100000"/>
              </a:lnSpc>
              <a:spcBef>
                <a:spcPts val="1400"/>
              </a:spcBef>
            </a:pPr>
            <a:r>
              <a:rPr lang="en-US" sz="2200" dirty="0">
                <a:solidFill>
                  <a:schemeClr val="accent3">
                    <a:lumMod val="25000"/>
                  </a:schemeClr>
                </a:solidFill>
              </a:rPr>
              <a:t>The markers indicate the success or failure of launches for each site on the folium map</a:t>
            </a:r>
          </a:p>
          <a:p>
            <a:pPr>
              <a:lnSpc>
                <a:spcPct val="100000"/>
              </a:lnSpc>
              <a:spcBef>
                <a:spcPts val="1400"/>
              </a:spcBef>
            </a:pPr>
            <a:r>
              <a:rPr lang="en-US" sz="2200" dirty="0">
                <a:solidFill>
                  <a:schemeClr val="accent3">
                    <a:lumMod val="25000"/>
                  </a:schemeClr>
                </a:solidFill>
              </a:rPr>
              <a:t>It makes us understand why launch sites are located where they are.</a:t>
            </a:r>
          </a:p>
          <a:p>
            <a:pPr>
              <a:lnSpc>
                <a:spcPct val="100000"/>
              </a:lnSpc>
              <a:spcBef>
                <a:spcPts val="1400"/>
              </a:spcBef>
            </a:pPr>
            <a:r>
              <a:rPr lang="en-US" sz="2200" dirty="0">
                <a:solidFill>
                  <a:schemeClr val="accent3">
                    <a:lumMod val="25000"/>
                  </a:schemeClr>
                </a:solidFill>
              </a:rPr>
              <a:t>We can also visualize the proximity of launch sites to railways, highways, and coastlines</a:t>
            </a:r>
          </a:p>
          <a:p>
            <a:pPr>
              <a:lnSpc>
                <a:spcPct val="100000"/>
              </a:lnSpc>
              <a:spcBef>
                <a:spcPts val="1400"/>
              </a:spcBef>
            </a:pPr>
            <a:r>
              <a:rPr lang="en-US" sz="2200" dirty="0">
                <a:solidFill>
                  <a:schemeClr val="accent3">
                    <a:lumMod val="25000"/>
                  </a:schemeClr>
                </a:solidFill>
                <a:hlinkClick r:id="rId3"/>
              </a:rPr>
              <a:t>https://</a:t>
            </a:r>
            <a:r>
              <a:rPr lang="en-US" sz="2200" dirty="0" err="1">
                <a:solidFill>
                  <a:schemeClr val="accent3">
                    <a:lumMod val="25000"/>
                  </a:schemeClr>
                </a:solidFill>
                <a:hlinkClick r:id="rId3"/>
              </a:rPr>
              <a:t>github.com</a:t>
            </a:r>
            <a:r>
              <a:rPr lang="en-US" sz="2200" dirty="0">
                <a:solidFill>
                  <a:schemeClr val="accent3">
                    <a:lumMod val="25000"/>
                  </a:schemeClr>
                </a:solidFill>
                <a:hlinkClick r:id="rId3"/>
              </a:rPr>
              <a:t>/</a:t>
            </a:r>
            <a:r>
              <a:rPr lang="en-US" sz="2200" dirty="0" err="1">
                <a:solidFill>
                  <a:schemeClr val="accent3">
                    <a:lumMod val="25000"/>
                  </a:schemeClr>
                </a:solidFill>
                <a:hlinkClick r:id="rId3"/>
              </a:rPr>
              <a:t>Saishola</a:t>
            </a:r>
            <a:r>
              <a:rPr lang="en-US" sz="2200" dirty="0">
                <a:solidFill>
                  <a:schemeClr val="accent3">
                    <a:lumMod val="25000"/>
                  </a:schemeClr>
                </a:solidFill>
                <a:hlinkClick r:id="rId3"/>
              </a:rPr>
              <a:t>/IBM-Data-Science-Capstone/blob/main/Interactive%20Visual%20Analytics%20with%20Folium.ipynb</a:t>
            </a: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Build an Interactive Map with Folium</a:t>
            </a: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err="1">
                <a:solidFill>
                  <a:schemeClr val="accent3">
                    <a:lumMod val="25000"/>
                  </a:schemeClr>
                </a:solidFill>
              </a:rPr>
              <a:t>Plotly</a:t>
            </a:r>
            <a:r>
              <a:rPr lang="en-US" sz="2200" dirty="0">
                <a:solidFill>
                  <a:schemeClr val="accent3">
                    <a:lumMod val="25000"/>
                  </a:schemeClr>
                </a:solidFill>
              </a:rPr>
              <a:t> dash was utilized to create a dashboard</a:t>
            </a:r>
          </a:p>
          <a:p>
            <a:pPr>
              <a:lnSpc>
                <a:spcPct val="100000"/>
              </a:lnSpc>
              <a:spcBef>
                <a:spcPts val="1400"/>
              </a:spcBef>
            </a:pPr>
            <a:r>
              <a:rPr lang="en-US" sz="2200" dirty="0">
                <a:solidFill>
                  <a:schemeClr val="accent3">
                    <a:lumMod val="25000"/>
                  </a:schemeClr>
                </a:solidFill>
              </a:rPr>
              <a:t>The dashboard contains a pie chart and a scattered plot.</a:t>
            </a:r>
          </a:p>
          <a:p>
            <a:pPr>
              <a:lnSpc>
                <a:spcPct val="100000"/>
              </a:lnSpc>
              <a:spcBef>
                <a:spcPts val="1400"/>
              </a:spcBef>
            </a:pPr>
            <a:r>
              <a:rPr lang="en-US" sz="2200" dirty="0">
                <a:solidFill>
                  <a:schemeClr val="accent3">
                    <a:lumMod val="25000"/>
                  </a:schemeClr>
                </a:solidFill>
              </a:rPr>
              <a:t>We plotted a pie chart to show the total launches by cites</a:t>
            </a:r>
          </a:p>
          <a:p>
            <a:pPr>
              <a:lnSpc>
                <a:spcPct val="100000"/>
              </a:lnSpc>
              <a:spcBef>
                <a:spcPts val="1400"/>
              </a:spcBef>
            </a:pPr>
            <a:r>
              <a:rPr lang="en-US" sz="2200" dirty="0">
                <a:solidFill>
                  <a:schemeClr val="accent3">
                    <a:lumMod val="25000"/>
                  </a:schemeClr>
                </a:solidFill>
              </a:rPr>
              <a:t>We plotted the scatter plot to show the relationship between Payload mass and sites.</a:t>
            </a:r>
          </a:p>
          <a:p>
            <a:pPr>
              <a:lnSpc>
                <a:spcPct val="100000"/>
              </a:lnSpc>
              <a:spcBef>
                <a:spcPts val="1400"/>
              </a:spcBef>
            </a:pPr>
            <a:r>
              <a:rPr lang="en-US" sz="2200" dirty="0">
                <a:solidFill>
                  <a:schemeClr val="accent3">
                    <a:lumMod val="25000"/>
                  </a:schemeClr>
                </a:solidFill>
                <a:hlinkClick r:id="rId3"/>
              </a:rPr>
              <a:t>https://</a:t>
            </a:r>
            <a:r>
              <a:rPr lang="en-US" sz="2200" dirty="0" err="1">
                <a:solidFill>
                  <a:schemeClr val="accent3">
                    <a:lumMod val="25000"/>
                  </a:schemeClr>
                </a:solidFill>
                <a:hlinkClick r:id="rId3"/>
              </a:rPr>
              <a:t>github.com</a:t>
            </a:r>
            <a:r>
              <a:rPr lang="en-US" sz="2200" dirty="0">
                <a:solidFill>
                  <a:schemeClr val="accent3">
                    <a:lumMod val="25000"/>
                  </a:schemeClr>
                </a:solidFill>
                <a:hlinkClick r:id="rId3"/>
              </a:rPr>
              <a:t>/</a:t>
            </a:r>
            <a:r>
              <a:rPr lang="en-US" sz="2200" dirty="0" err="1">
                <a:solidFill>
                  <a:schemeClr val="accent3">
                    <a:lumMod val="25000"/>
                  </a:schemeClr>
                </a:solidFill>
                <a:hlinkClick r:id="rId3"/>
              </a:rPr>
              <a:t>Saishola</a:t>
            </a:r>
            <a:r>
              <a:rPr lang="en-US" sz="2200" dirty="0">
                <a:solidFill>
                  <a:schemeClr val="accent3">
                    <a:lumMod val="25000"/>
                  </a:schemeClr>
                </a:solidFill>
                <a:hlinkClick r:id="rId3"/>
              </a:rPr>
              <a:t>/IBM-Data-Science-Capstone/blob/main/</a:t>
            </a:r>
            <a:r>
              <a:rPr lang="en-US" sz="2200" dirty="0" err="1">
                <a:solidFill>
                  <a:schemeClr val="accent3">
                    <a:lumMod val="25000"/>
                  </a:schemeClr>
                </a:solidFill>
                <a:hlinkClick r:id="rId3"/>
              </a:rPr>
              <a:t>spacex_dash_app.py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Build a Dashboard with </a:t>
            </a:r>
            <a:r>
              <a:rPr lang="en-US" dirty="0" err="1">
                <a:solidFill>
                  <a:srgbClr val="0B49CB"/>
                </a:solidFill>
                <a:latin typeface="+mn-lt"/>
              </a:rPr>
              <a:t>Plotly</a:t>
            </a:r>
            <a:r>
              <a:rPr lang="en-US" dirty="0">
                <a:solidFill>
                  <a:srgbClr val="0B49CB"/>
                </a:solidFill>
                <a:latin typeface="+mn-lt"/>
              </a:rPr>
              <a:t> Dash</a:t>
            </a: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0" y="4855831"/>
            <a:ext cx="7032077" cy="1226264"/>
          </a:xfrm>
          <a:prstGeom prst="rect">
            <a:avLst/>
          </a:prstGeom>
        </p:spPr>
        <p:txBody>
          <a:bodyPr vert="horz" lIns="91440" tIns="45720" rIns="91440" bIns="45720" rtlCol="0" anchor="t">
            <a:normAutofit fontScale="92500"/>
          </a:bodyPr>
          <a:lstStyle/>
          <a:p>
            <a:pPr marL="0" indent="0">
              <a:lnSpc>
                <a:spcPct val="100000"/>
              </a:lnSpc>
              <a:spcBef>
                <a:spcPts val="1400"/>
              </a:spcBef>
              <a:buNone/>
            </a:pPr>
            <a:endParaRPr lang="en-US" sz="2200" dirty="0">
              <a:solidFill>
                <a:schemeClr val="accent3">
                  <a:lumMod val="25000"/>
                </a:schemeClr>
              </a:solidFill>
            </a:endParaRPr>
          </a:p>
          <a:p>
            <a:pPr>
              <a:lnSpc>
                <a:spcPct val="100000"/>
              </a:lnSpc>
              <a:spcBef>
                <a:spcPts val="1400"/>
              </a:spcBef>
            </a:pPr>
            <a:r>
              <a:rPr lang="en-US" sz="2200" dirty="0">
                <a:solidFill>
                  <a:schemeClr val="accent3">
                    <a:lumMod val="25000"/>
                  </a:schemeClr>
                </a:solidFill>
                <a:hlinkClick r:id="rId3"/>
              </a:rPr>
              <a:t>https://</a:t>
            </a:r>
            <a:r>
              <a:rPr lang="en-US" sz="2200" dirty="0" err="1">
                <a:solidFill>
                  <a:schemeClr val="accent3">
                    <a:lumMod val="25000"/>
                  </a:schemeClr>
                </a:solidFill>
                <a:hlinkClick r:id="rId3"/>
              </a:rPr>
              <a:t>github.com</a:t>
            </a:r>
            <a:r>
              <a:rPr lang="en-US" sz="2200" dirty="0">
                <a:solidFill>
                  <a:schemeClr val="accent3">
                    <a:lumMod val="25000"/>
                  </a:schemeClr>
                </a:solidFill>
                <a:hlinkClick r:id="rId3"/>
              </a:rPr>
              <a:t>/</a:t>
            </a:r>
            <a:r>
              <a:rPr lang="en-US" sz="2200" dirty="0" err="1">
                <a:solidFill>
                  <a:schemeClr val="accent3">
                    <a:lumMod val="25000"/>
                  </a:schemeClr>
                </a:solidFill>
                <a:hlinkClick r:id="rId3"/>
              </a:rPr>
              <a:t>Saishola</a:t>
            </a:r>
            <a:r>
              <a:rPr lang="en-US" sz="2200" dirty="0">
                <a:solidFill>
                  <a:schemeClr val="accent3">
                    <a:lumMod val="25000"/>
                  </a:schemeClr>
                </a:solidFill>
                <a:hlinkClick r:id="rId3"/>
              </a:rPr>
              <a:t>/IBM-Data-Science-Capstone/blob/main/Machine%20Learning%20Prediction.ipynb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Predictive Analysis (Classification)</a:t>
            </a:r>
          </a:p>
        </p:txBody>
      </p:sp>
      <p:sp>
        <p:nvSpPr>
          <p:cNvPr id="5" name="Rectangle 4">
            <a:extLst>
              <a:ext uri="{FF2B5EF4-FFF2-40B4-BE49-F238E27FC236}">
                <a16:creationId xmlns:a16="http://schemas.microsoft.com/office/drawing/2014/main" id="{6053762C-F50D-4DC1-61FB-0E1A2B16C8FE}"/>
              </a:ext>
            </a:extLst>
          </p:cNvPr>
          <p:cNvSpPr/>
          <p:nvPr/>
        </p:nvSpPr>
        <p:spPr>
          <a:xfrm>
            <a:off x="935017" y="1803062"/>
            <a:ext cx="1819233"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Load data using </a:t>
            </a:r>
            <a:r>
              <a:rPr lang="en-US" dirty="0" err="1">
                <a:solidFill>
                  <a:schemeClr val="tx1"/>
                </a:solidFill>
              </a:rPr>
              <a:t>numpy</a:t>
            </a:r>
            <a:r>
              <a:rPr lang="en-US" dirty="0">
                <a:solidFill>
                  <a:schemeClr val="tx1"/>
                </a:solidFill>
              </a:rPr>
              <a:t> and pandas</a:t>
            </a:r>
          </a:p>
        </p:txBody>
      </p:sp>
      <p:sp>
        <p:nvSpPr>
          <p:cNvPr id="7" name="Rectangle 6">
            <a:extLst>
              <a:ext uri="{FF2B5EF4-FFF2-40B4-BE49-F238E27FC236}">
                <a16:creationId xmlns:a16="http://schemas.microsoft.com/office/drawing/2014/main" id="{62E9F8A6-C5AE-A12D-EE08-D3BD1E9E9054}"/>
              </a:ext>
            </a:extLst>
          </p:cNvPr>
          <p:cNvSpPr/>
          <p:nvPr/>
        </p:nvSpPr>
        <p:spPr>
          <a:xfrm>
            <a:off x="3641768" y="1803062"/>
            <a:ext cx="1819233"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Split the data into training and testing data</a:t>
            </a:r>
          </a:p>
        </p:txBody>
      </p:sp>
      <p:sp>
        <p:nvSpPr>
          <p:cNvPr id="8" name="Rectangle 7">
            <a:extLst>
              <a:ext uri="{FF2B5EF4-FFF2-40B4-BE49-F238E27FC236}">
                <a16:creationId xmlns:a16="http://schemas.microsoft.com/office/drawing/2014/main" id="{FB954241-1A5C-FB4F-2630-1B1D206C466A}"/>
              </a:ext>
            </a:extLst>
          </p:cNvPr>
          <p:cNvSpPr/>
          <p:nvPr/>
        </p:nvSpPr>
        <p:spPr>
          <a:xfrm>
            <a:off x="6348519" y="1803062"/>
            <a:ext cx="1819233"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StandardScaler</a:t>
            </a:r>
            <a:r>
              <a:rPr lang="en-US" dirty="0">
                <a:solidFill>
                  <a:schemeClr val="tx1"/>
                </a:solidFill>
              </a:rPr>
              <a:t> to scale the features</a:t>
            </a:r>
          </a:p>
        </p:txBody>
      </p:sp>
      <p:sp>
        <p:nvSpPr>
          <p:cNvPr id="11" name="Rectangle 10">
            <a:extLst>
              <a:ext uri="{FF2B5EF4-FFF2-40B4-BE49-F238E27FC236}">
                <a16:creationId xmlns:a16="http://schemas.microsoft.com/office/drawing/2014/main" id="{8284E33C-1380-0E6D-7890-D43B5A3A4C65}"/>
              </a:ext>
            </a:extLst>
          </p:cNvPr>
          <p:cNvSpPr/>
          <p:nvPr/>
        </p:nvSpPr>
        <p:spPr>
          <a:xfrm>
            <a:off x="6348519" y="3629566"/>
            <a:ext cx="1819233" cy="12262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Barplot</a:t>
            </a:r>
            <a:r>
              <a:rPr lang="en-US" dirty="0">
                <a:solidFill>
                  <a:schemeClr val="tx1"/>
                </a:solidFill>
              </a:rPr>
              <a:t> to compare the models’ performance</a:t>
            </a:r>
          </a:p>
        </p:txBody>
      </p:sp>
      <p:sp>
        <p:nvSpPr>
          <p:cNvPr id="12" name="Rectangle 11">
            <a:extLst>
              <a:ext uri="{FF2B5EF4-FFF2-40B4-BE49-F238E27FC236}">
                <a16:creationId xmlns:a16="http://schemas.microsoft.com/office/drawing/2014/main" id="{62270904-ED47-397C-607A-00AC36851B03}"/>
              </a:ext>
            </a:extLst>
          </p:cNvPr>
          <p:cNvSpPr/>
          <p:nvPr/>
        </p:nvSpPr>
        <p:spPr>
          <a:xfrm>
            <a:off x="9011523" y="3785497"/>
            <a:ext cx="1819233"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Evaluate the models’ performance</a:t>
            </a:r>
          </a:p>
        </p:txBody>
      </p:sp>
      <p:sp>
        <p:nvSpPr>
          <p:cNvPr id="13" name="Rectangle 12">
            <a:extLst>
              <a:ext uri="{FF2B5EF4-FFF2-40B4-BE49-F238E27FC236}">
                <a16:creationId xmlns:a16="http://schemas.microsoft.com/office/drawing/2014/main" id="{22D66111-4B44-E201-E164-69F913B5E5E4}"/>
              </a:ext>
            </a:extLst>
          </p:cNvPr>
          <p:cNvSpPr/>
          <p:nvPr/>
        </p:nvSpPr>
        <p:spPr>
          <a:xfrm>
            <a:off x="9011523" y="1803062"/>
            <a:ext cx="1819233"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Select optimal parameters with </a:t>
            </a:r>
            <a:r>
              <a:rPr lang="en-US" dirty="0" err="1">
                <a:solidFill>
                  <a:schemeClr val="tx1"/>
                </a:solidFill>
              </a:rPr>
              <a:t>GridSearchCV</a:t>
            </a:r>
            <a:endParaRPr lang="en-US" dirty="0">
              <a:solidFill>
                <a:schemeClr val="tx1"/>
              </a:solidFill>
            </a:endParaRPr>
          </a:p>
        </p:txBody>
      </p:sp>
      <p:cxnSp>
        <p:nvCxnSpPr>
          <p:cNvPr id="16" name="Straight Arrow Connector 15">
            <a:extLst>
              <a:ext uri="{FF2B5EF4-FFF2-40B4-BE49-F238E27FC236}">
                <a16:creationId xmlns:a16="http://schemas.microsoft.com/office/drawing/2014/main" id="{B224DB53-F3D0-F02B-BA53-377733EDF414}"/>
              </a:ext>
            </a:extLst>
          </p:cNvPr>
          <p:cNvCxnSpPr>
            <a:stCxn id="5" idx="3"/>
            <a:endCxn id="7" idx="1"/>
          </p:cNvCxnSpPr>
          <p:nvPr/>
        </p:nvCxnSpPr>
        <p:spPr>
          <a:xfrm>
            <a:off x="2754250" y="2260262"/>
            <a:ext cx="8875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5A02F89-B901-41A3-1FC7-9344FF65BAA1}"/>
              </a:ext>
            </a:extLst>
          </p:cNvPr>
          <p:cNvCxnSpPr/>
          <p:nvPr/>
        </p:nvCxnSpPr>
        <p:spPr>
          <a:xfrm>
            <a:off x="5461001" y="2238482"/>
            <a:ext cx="8875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6F34AF1-7172-0676-548C-DBB09791B6E6}"/>
              </a:ext>
            </a:extLst>
          </p:cNvPr>
          <p:cNvCxnSpPr>
            <a:cxnSpLocks/>
            <a:endCxn id="13" idx="1"/>
          </p:cNvCxnSpPr>
          <p:nvPr/>
        </p:nvCxnSpPr>
        <p:spPr>
          <a:xfrm>
            <a:off x="8167752" y="2260262"/>
            <a:ext cx="8437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7BD1AB6-9B58-CB38-EC30-A309C96E6587}"/>
              </a:ext>
            </a:extLst>
          </p:cNvPr>
          <p:cNvCxnSpPr>
            <a:stCxn id="13" idx="2"/>
            <a:endCxn id="12" idx="0"/>
          </p:cNvCxnSpPr>
          <p:nvPr/>
        </p:nvCxnSpPr>
        <p:spPr>
          <a:xfrm>
            <a:off x="9921140" y="2717462"/>
            <a:ext cx="0" cy="1068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3F13086-4A11-C0FD-9984-365DC57F27BC}"/>
              </a:ext>
            </a:extLst>
          </p:cNvPr>
          <p:cNvCxnSpPr>
            <a:cxnSpLocks/>
            <a:stCxn id="12" idx="1"/>
            <a:endCxn id="11" idx="3"/>
          </p:cNvCxnSpPr>
          <p:nvPr/>
        </p:nvCxnSpPr>
        <p:spPr>
          <a:xfrm flipH="1">
            <a:off x="8167752" y="4242697"/>
            <a:ext cx="84377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4497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589560" y="856180"/>
            <a:ext cx="4560584" cy="11280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chemeClr val="tx1"/>
                </a:solidFill>
                <a:latin typeface="+mn-lt"/>
                <a:ea typeface="+mj-ea"/>
                <a:cs typeface="+mj-cs"/>
              </a:rPr>
              <a:t>Results</a:t>
            </a:r>
          </a:p>
        </p:txBody>
      </p:sp>
      <p:grpSp>
        <p:nvGrpSpPr>
          <p:cNvPr id="15" name="Group 1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6" name="Rectangle 1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590719" y="2330505"/>
            <a:ext cx="4559425" cy="397958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000" dirty="0">
                <a:solidFill>
                  <a:schemeClr val="tx1"/>
                </a:solidFill>
                <a:latin typeface="+mn-lt"/>
              </a:rPr>
              <a:t>Preview of the </a:t>
            </a:r>
            <a:r>
              <a:rPr lang="en-US" sz="2000" dirty="0" err="1">
                <a:solidFill>
                  <a:schemeClr val="tx1"/>
                </a:solidFill>
                <a:latin typeface="+mn-lt"/>
              </a:rPr>
              <a:t>Plotly</a:t>
            </a:r>
            <a:r>
              <a:rPr lang="en-US" sz="2000" dirty="0">
                <a:solidFill>
                  <a:schemeClr val="tx1"/>
                </a:solidFill>
                <a:latin typeface="+mn-lt"/>
              </a:rPr>
              <a:t> dashboard</a:t>
            </a:r>
          </a:p>
          <a:p>
            <a:pPr lvl="1">
              <a:buFont typeface="Arial" panose="020B0604020202020204" pitchFamily="34" charset="0"/>
              <a:buChar char="•"/>
            </a:pPr>
            <a:endParaRPr lang="en-US" sz="2000" dirty="0">
              <a:solidFill>
                <a:schemeClr val="tx1"/>
              </a:solidFill>
              <a:latin typeface="+mn-lt"/>
            </a:endParaRPr>
          </a:p>
          <a:p>
            <a:pPr marL="457200" lvl="1">
              <a:buFont typeface="Arial" panose="020B0604020202020204" pitchFamily="34" charset="0"/>
              <a:buChar char="•"/>
            </a:pPr>
            <a:endParaRPr lang="en-US" sz="2000" dirty="0">
              <a:solidFill>
                <a:schemeClr val="tx1"/>
              </a:solidFill>
              <a:latin typeface="+mn-lt"/>
            </a:endParaRPr>
          </a:p>
        </p:txBody>
      </p:sp>
      <p:sp>
        <p:nvSpPr>
          <p:cNvPr id="21" name="Rectangle 2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chart, application&#10;&#10;Description automatically generated">
            <a:extLst>
              <a:ext uri="{FF2B5EF4-FFF2-40B4-BE49-F238E27FC236}">
                <a16:creationId xmlns:a16="http://schemas.microsoft.com/office/drawing/2014/main" id="{F445E3FF-53D1-1101-4B1E-B1BEBF11879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049" r="23925" b="2"/>
          <a:stretch/>
        </p:blipFill>
        <p:spPr>
          <a:xfrm>
            <a:off x="5977788" y="799352"/>
            <a:ext cx="5425410" cy="5259296"/>
          </a:xfrm>
          <a:prstGeom prst="rect">
            <a:avLst/>
          </a:prstGeom>
        </p:spPr>
      </p:pic>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9385070" y="6492240"/>
            <a:ext cx="1055716"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15</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tx1"/>
                </a:solidFill>
                <a:latin typeface="+mn-lt"/>
                <a:ea typeface="+mj-ea"/>
                <a:cs typeface="+mj-cs"/>
              </a:rPr>
              <a:t>Flight Number vs. Launch Site</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200" dirty="0"/>
              <a:t>The graph suggests an increase in the success rate as flight number increases</a:t>
            </a:r>
          </a:p>
          <a:p>
            <a:pPr>
              <a:spcBef>
                <a:spcPts val="1400"/>
              </a:spcBef>
            </a:pPr>
            <a:endParaRPr lang="en-US" sz="2200" dirty="0"/>
          </a:p>
          <a:p>
            <a:pPr>
              <a:spcBef>
                <a:spcPts val="1400"/>
              </a:spcBef>
            </a:pPr>
            <a:r>
              <a:rPr lang="en-US" sz="2200" dirty="0"/>
              <a:t>CCAFS seems to be the major launch site.</a:t>
            </a:r>
          </a:p>
        </p:txBody>
      </p:sp>
      <p:pic>
        <p:nvPicPr>
          <p:cNvPr id="6" name="Picture 5" descr="Chart, scatter chart&#10;&#10;Description automatically generated">
            <a:extLst>
              <a:ext uri="{FF2B5EF4-FFF2-40B4-BE49-F238E27FC236}">
                <a16:creationId xmlns:a16="http://schemas.microsoft.com/office/drawing/2014/main" id="{3F6B59BD-87F9-EB79-C63F-9D360E418A24}"/>
              </a:ext>
            </a:extLst>
          </p:cNvPr>
          <p:cNvPicPr>
            <a:picLocks noChangeAspect="1"/>
          </p:cNvPicPr>
          <p:nvPr/>
        </p:nvPicPr>
        <p:blipFill>
          <a:blip r:embed="rId2"/>
          <a:stretch>
            <a:fillRect/>
          </a:stretch>
        </p:blipFill>
        <p:spPr>
          <a:xfrm>
            <a:off x="3781202" y="2592044"/>
            <a:ext cx="7829721" cy="2637611"/>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17</a:t>
            </a:fld>
            <a:endParaRPr lang="en-US" sz="1200">
              <a:solidFill>
                <a:schemeClr val="tx1">
                  <a:tint val="75000"/>
                </a:schemeClr>
              </a:solidFill>
              <a:latin typeface="+mn-lt"/>
            </a:endParaRPr>
          </a:p>
        </p:txBody>
      </p:sp>
      <p:sp>
        <p:nvSpPr>
          <p:cNvPr id="8" name="TextBox 7">
            <a:extLst>
              <a:ext uri="{FF2B5EF4-FFF2-40B4-BE49-F238E27FC236}">
                <a16:creationId xmlns:a16="http://schemas.microsoft.com/office/drawing/2014/main" id="{865C8D0C-F728-D8D0-E817-74E5596CE7D2}"/>
              </a:ext>
            </a:extLst>
          </p:cNvPr>
          <p:cNvSpPr txBox="1"/>
          <p:nvPr/>
        </p:nvSpPr>
        <p:spPr>
          <a:xfrm>
            <a:off x="5278721" y="5324607"/>
            <a:ext cx="5113416" cy="276999"/>
          </a:xfrm>
          <a:prstGeom prst="rect">
            <a:avLst/>
          </a:prstGeom>
          <a:noFill/>
        </p:spPr>
        <p:txBody>
          <a:bodyPr wrap="square" rtlCol="0">
            <a:spAutoFit/>
          </a:bodyPr>
          <a:lstStyle/>
          <a:p>
            <a:r>
              <a:rPr lang="en-US" sz="1200" dirty="0"/>
              <a:t>Orange indicates successful launch; Blue signifies the unsuccessful launch</a:t>
            </a:r>
          </a:p>
        </p:txBody>
      </p:sp>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0936" y="640823"/>
            <a:ext cx="3419856" cy="5583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dirty="0">
                <a:solidFill>
                  <a:schemeClr val="tx1"/>
                </a:solidFill>
                <a:latin typeface="+mn-lt"/>
                <a:ea typeface="+mj-ea"/>
                <a:cs typeface="+mj-cs"/>
              </a:rPr>
              <a:t>Payload vs. Launch Site</a:t>
            </a:r>
          </a:p>
        </p:txBody>
      </p:sp>
      <p:sp>
        <p:nvSpPr>
          <p:cNvPr id="13"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scatter chart&#10;&#10;Description automatically generated">
            <a:extLst>
              <a:ext uri="{FF2B5EF4-FFF2-40B4-BE49-F238E27FC236}">
                <a16:creationId xmlns:a16="http://schemas.microsoft.com/office/drawing/2014/main" id="{E8E8B513-CD33-783B-5A55-74C01B1DBA2C}"/>
              </a:ext>
            </a:extLst>
          </p:cNvPr>
          <p:cNvPicPr>
            <a:picLocks noChangeAspect="1"/>
          </p:cNvPicPr>
          <p:nvPr/>
        </p:nvPicPr>
        <p:blipFill>
          <a:blip r:embed="rId2"/>
          <a:stretch>
            <a:fillRect/>
          </a:stretch>
        </p:blipFill>
        <p:spPr>
          <a:xfrm>
            <a:off x="4654296" y="630935"/>
            <a:ext cx="6377488" cy="4014839"/>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700016" y="5641726"/>
            <a:ext cx="6867144" cy="478132"/>
          </a:xfrm>
          <a:prstGeom prst="rect">
            <a:avLst/>
          </a:prstGeom>
        </p:spPr>
        <p:txBody>
          <a:bodyPr vert="horz" lIns="91440" tIns="45720" rIns="91440" bIns="45720" rtlCol="0" anchor="t">
            <a:normAutofit/>
          </a:bodyPr>
          <a:lstStyle/>
          <a:p>
            <a:pPr>
              <a:spcBef>
                <a:spcPts val="1400"/>
              </a:spcBef>
            </a:pPr>
            <a:r>
              <a:rPr lang="en-US" sz="2000" dirty="0"/>
              <a:t>Most payload mass appears to fall between 0 – 6000 kg.</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18</a:t>
            </a:fld>
            <a:endParaRPr lang="en-US" sz="1200">
              <a:solidFill>
                <a:schemeClr val="tx1">
                  <a:tint val="75000"/>
                </a:schemeClr>
              </a:solidFill>
              <a:latin typeface="+mn-lt"/>
            </a:endParaRPr>
          </a:p>
        </p:txBody>
      </p:sp>
      <p:sp>
        <p:nvSpPr>
          <p:cNvPr id="7" name="TextBox 6">
            <a:extLst>
              <a:ext uri="{FF2B5EF4-FFF2-40B4-BE49-F238E27FC236}">
                <a16:creationId xmlns:a16="http://schemas.microsoft.com/office/drawing/2014/main" id="{43ABFAA7-B30C-B46A-D0EE-BCE2342D0269}"/>
              </a:ext>
            </a:extLst>
          </p:cNvPr>
          <p:cNvSpPr txBox="1"/>
          <p:nvPr/>
        </p:nvSpPr>
        <p:spPr>
          <a:xfrm>
            <a:off x="5564688" y="4728251"/>
            <a:ext cx="5113416" cy="276999"/>
          </a:xfrm>
          <a:prstGeom prst="rect">
            <a:avLst/>
          </a:prstGeom>
          <a:noFill/>
        </p:spPr>
        <p:txBody>
          <a:bodyPr wrap="square" rtlCol="0">
            <a:spAutoFit/>
          </a:bodyPr>
          <a:lstStyle/>
          <a:p>
            <a:r>
              <a:rPr lang="en-US" sz="1200" dirty="0"/>
              <a:t>Orange indicates successful launch; Blue signifies the unsuccessful launch</a:t>
            </a:r>
          </a:p>
        </p:txBody>
      </p:sp>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30936" y="640823"/>
            <a:ext cx="3419856" cy="5583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chemeClr val="tx1"/>
                </a:solidFill>
                <a:latin typeface="+mn-lt"/>
                <a:ea typeface="+mj-ea"/>
                <a:cs typeface="+mj-cs"/>
              </a:rPr>
              <a:t>Success Rate vs. Orbit Type</a:t>
            </a:r>
          </a:p>
        </p:txBody>
      </p:sp>
      <p:sp>
        <p:nvSpPr>
          <p:cNvPr id="13"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bar chart&#10;&#10;Description automatically generated">
            <a:extLst>
              <a:ext uri="{FF2B5EF4-FFF2-40B4-BE49-F238E27FC236}">
                <a16:creationId xmlns:a16="http://schemas.microsoft.com/office/drawing/2014/main" id="{DE7FC8B9-9B1E-9C76-C20A-100BB516EABB}"/>
              </a:ext>
            </a:extLst>
          </p:cNvPr>
          <p:cNvPicPr>
            <a:picLocks noChangeAspect="1"/>
          </p:cNvPicPr>
          <p:nvPr/>
        </p:nvPicPr>
        <p:blipFill>
          <a:blip r:embed="rId2"/>
          <a:stretch>
            <a:fillRect/>
          </a:stretch>
        </p:blipFill>
        <p:spPr>
          <a:xfrm>
            <a:off x="4654296" y="630935"/>
            <a:ext cx="5487416" cy="5542847"/>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mn-lt"/>
                <a:cs typeface="Times New Roman" panose="02020603050405020304" pitchFamily="18" charset="0"/>
              </a:rPr>
              <a:t>Executive Summary</a:t>
            </a:r>
          </a:p>
          <a:p>
            <a:pPr>
              <a:lnSpc>
                <a:spcPct val="100000"/>
              </a:lnSpc>
              <a:spcBef>
                <a:spcPts val="1400"/>
              </a:spcBef>
            </a:pPr>
            <a:r>
              <a:rPr lang="en-US" sz="2200" dirty="0">
                <a:solidFill>
                  <a:schemeClr val="accent3">
                    <a:lumMod val="25000"/>
                  </a:schemeClr>
                </a:solidFill>
                <a:latin typeface="+mn-lt"/>
                <a:cs typeface="Times New Roman" panose="02020603050405020304" pitchFamily="18" charset="0"/>
              </a:rPr>
              <a:t>Introduction</a:t>
            </a:r>
          </a:p>
          <a:p>
            <a:pPr>
              <a:lnSpc>
                <a:spcPct val="100000"/>
              </a:lnSpc>
              <a:spcBef>
                <a:spcPts val="1400"/>
              </a:spcBef>
            </a:pPr>
            <a:r>
              <a:rPr lang="en-US" sz="2200" dirty="0">
                <a:solidFill>
                  <a:schemeClr val="accent3">
                    <a:lumMod val="25000"/>
                  </a:schemeClr>
                </a:solidFill>
                <a:latin typeface="+mn-lt"/>
                <a:cs typeface="Times New Roman" panose="02020603050405020304" pitchFamily="18" charset="0"/>
              </a:rPr>
              <a:t>Methodology</a:t>
            </a:r>
          </a:p>
          <a:p>
            <a:pPr>
              <a:lnSpc>
                <a:spcPct val="100000"/>
              </a:lnSpc>
              <a:spcBef>
                <a:spcPts val="1400"/>
              </a:spcBef>
            </a:pPr>
            <a:r>
              <a:rPr lang="en-US" sz="2200" dirty="0">
                <a:solidFill>
                  <a:schemeClr val="accent3">
                    <a:lumMod val="25000"/>
                  </a:schemeClr>
                </a:solidFill>
                <a:latin typeface="+mn-lt"/>
                <a:cs typeface="Times New Roman" panose="02020603050405020304" pitchFamily="18" charset="0"/>
              </a:rPr>
              <a:t>Results</a:t>
            </a:r>
          </a:p>
          <a:p>
            <a:pPr>
              <a:lnSpc>
                <a:spcPct val="100000"/>
              </a:lnSpc>
              <a:spcBef>
                <a:spcPts val="1400"/>
              </a:spcBef>
            </a:pPr>
            <a:r>
              <a:rPr lang="en-US" sz="2200" dirty="0">
                <a:solidFill>
                  <a:schemeClr val="accent3">
                    <a:lumMod val="25000"/>
                  </a:schemeClr>
                </a:solidFill>
                <a:latin typeface="+mn-lt"/>
                <a:cs typeface="Times New Roman" panose="02020603050405020304" pitchFamily="18" charset="0"/>
              </a:rPr>
              <a:t>Conclusion</a:t>
            </a:r>
          </a:p>
          <a:p>
            <a:pPr>
              <a:lnSpc>
                <a:spcPct val="100000"/>
              </a:lnSpc>
              <a:spcBef>
                <a:spcPts val="1400"/>
              </a:spcBef>
            </a:pPr>
            <a:r>
              <a:rPr lang="en-US" sz="2200" dirty="0">
                <a:solidFill>
                  <a:schemeClr val="accent3">
                    <a:lumMod val="25000"/>
                  </a:schemeClr>
                </a:solidFill>
                <a:latin typeface="+mn-lt"/>
                <a:cs typeface="Times New Roman" panose="02020603050405020304" pitchFamily="18" charset="0"/>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cs typeface="Times New Roman" panose="02020603050405020304" pitchFamily="18" charset="0"/>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tx1"/>
                </a:solidFill>
                <a:latin typeface="+mn-lt"/>
                <a:ea typeface="+mj-ea"/>
                <a:cs typeface="+mj-cs"/>
              </a:rPr>
              <a:t>Flight Number vs. Orbit Type</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scatter chart&#10;&#10;Description automatically generated">
            <a:extLst>
              <a:ext uri="{FF2B5EF4-FFF2-40B4-BE49-F238E27FC236}">
                <a16:creationId xmlns:a16="http://schemas.microsoft.com/office/drawing/2014/main" id="{CBB31724-CAF9-D573-F1D8-1C90C0BAB1B3}"/>
              </a:ext>
            </a:extLst>
          </p:cNvPr>
          <p:cNvPicPr>
            <a:picLocks noChangeAspect="1"/>
          </p:cNvPicPr>
          <p:nvPr/>
        </p:nvPicPr>
        <p:blipFill>
          <a:blip r:embed="rId2"/>
          <a:stretch>
            <a:fillRect/>
          </a:stretch>
        </p:blipFill>
        <p:spPr>
          <a:xfrm>
            <a:off x="4292600" y="640080"/>
            <a:ext cx="6956001" cy="5577840"/>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
        <p:nvSpPr>
          <p:cNvPr id="7" name="TextBox 6">
            <a:extLst>
              <a:ext uri="{FF2B5EF4-FFF2-40B4-BE49-F238E27FC236}">
                <a16:creationId xmlns:a16="http://schemas.microsoft.com/office/drawing/2014/main" id="{DA238B44-BDC3-30F0-955E-219200AB4DD9}"/>
              </a:ext>
            </a:extLst>
          </p:cNvPr>
          <p:cNvSpPr txBox="1"/>
          <p:nvPr/>
        </p:nvSpPr>
        <p:spPr>
          <a:xfrm>
            <a:off x="6025738" y="6201295"/>
            <a:ext cx="5113416" cy="276999"/>
          </a:xfrm>
          <a:prstGeom prst="rect">
            <a:avLst/>
          </a:prstGeom>
          <a:noFill/>
        </p:spPr>
        <p:txBody>
          <a:bodyPr wrap="square" rtlCol="0">
            <a:spAutoFit/>
          </a:bodyPr>
          <a:lstStyle/>
          <a:p>
            <a:r>
              <a:rPr lang="en-US" sz="1200" dirty="0"/>
              <a:t>Orange indicates successful launch; Blue signifies the unsuccessful launch</a:t>
            </a:r>
          </a:p>
        </p:txBody>
      </p:sp>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chemeClr val="tx1"/>
                </a:solidFill>
                <a:latin typeface="+mn-lt"/>
                <a:ea typeface="+mj-ea"/>
                <a:cs typeface="+mj-cs"/>
              </a:rPr>
              <a:t>Payload vs. Orbit Type</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807208"/>
            <a:ext cx="3429000" cy="3319272"/>
          </a:xfrm>
          <a:prstGeom prst="rect">
            <a:avLst/>
          </a:prstGeom>
        </p:spPr>
        <p:txBody>
          <a:bodyPr vert="horz" lIns="91440" tIns="45720" rIns="91440" bIns="45720" rtlCol="0" anchor="t">
            <a:normAutofit/>
          </a:bodyPr>
          <a:lstStyle/>
          <a:p>
            <a:pPr>
              <a:spcBef>
                <a:spcPts val="1400"/>
              </a:spcBef>
            </a:pPr>
            <a:r>
              <a:rPr lang="en-US" sz="2200" dirty="0"/>
              <a:t>Payload mass appears to have a correlation with orbit.</a:t>
            </a:r>
          </a:p>
          <a:p>
            <a:pPr marL="0" indent="0">
              <a:spcBef>
                <a:spcPts val="1400"/>
              </a:spcBef>
              <a:buNone/>
            </a:pPr>
            <a:endParaRPr lang="en-US" sz="2200" dirty="0"/>
          </a:p>
        </p:txBody>
      </p:sp>
      <p:pic>
        <p:nvPicPr>
          <p:cNvPr id="6" name="Picture 5" descr="Chart, scatter chart&#10;&#10;Description automatically generated">
            <a:extLst>
              <a:ext uri="{FF2B5EF4-FFF2-40B4-BE49-F238E27FC236}">
                <a16:creationId xmlns:a16="http://schemas.microsoft.com/office/drawing/2014/main" id="{C0A962D9-B46C-3850-B5A5-C1C45E8FD4DD}"/>
              </a:ext>
            </a:extLst>
          </p:cNvPr>
          <p:cNvPicPr>
            <a:picLocks noChangeAspect="1"/>
          </p:cNvPicPr>
          <p:nvPr/>
        </p:nvPicPr>
        <p:blipFill>
          <a:blip r:embed="rId2"/>
          <a:stretch>
            <a:fillRect/>
          </a:stretch>
        </p:blipFill>
        <p:spPr>
          <a:xfrm>
            <a:off x="4963711" y="640080"/>
            <a:ext cx="6284890" cy="5577840"/>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
        <p:nvSpPr>
          <p:cNvPr id="7" name="TextBox 6">
            <a:extLst>
              <a:ext uri="{FF2B5EF4-FFF2-40B4-BE49-F238E27FC236}">
                <a16:creationId xmlns:a16="http://schemas.microsoft.com/office/drawing/2014/main" id="{F0209AB3-6DBF-99EF-8402-64707D12FC21}"/>
              </a:ext>
            </a:extLst>
          </p:cNvPr>
          <p:cNvSpPr txBox="1"/>
          <p:nvPr/>
        </p:nvSpPr>
        <p:spPr>
          <a:xfrm>
            <a:off x="5801236" y="6217920"/>
            <a:ext cx="5113416" cy="276999"/>
          </a:xfrm>
          <a:prstGeom prst="rect">
            <a:avLst/>
          </a:prstGeom>
          <a:noFill/>
        </p:spPr>
        <p:txBody>
          <a:bodyPr wrap="square" rtlCol="0">
            <a:spAutoFit/>
          </a:bodyPr>
          <a:lstStyle/>
          <a:p>
            <a:r>
              <a:rPr lang="en-US" sz="1200" dirty="0"/>
              <a:t>Orange indicates successful launch; Blue signifies the unsuccessful launch</a:t>
            </a:r>
          </a:p>
        </p:txBody>
      </p:sp>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kern="1200" dirty="0">
                <a:solidFill>
                  <a:schemeClr val="tx1"/>
                </a:solidFill>
                <a:latin typeface="+mn-lt"/>
                <a:ea typeface="+mj-ea"/>
                <a:cs typeface="+mj-cs"/>
              </a:rPr>
              <a:t>Launch Success Yearly Trend</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a:bodyPr>
          <a:lstStyle/>
          <a:p>
            <a:pPr marL="0" indent="0">
              <a:spcBef>
                <a:spcPts val="1400"/>
              </a:spcBef>
              <a:buNone/>
            </a:pPr>
            <a:endParaRPr lang="en-US" sz="2200" dirty="0"/>
          </a:p>
          <a:p>
            <a:pPr>
              <a:spcBef>
                <a:spcPts val="1400"/>
              </a:spcBef>
            </a:pPr>
            <a:r>
              <a:rPr lang="en-US" sz="2200" dirty="0"/>
              <a:t>The success rate is on an increasing trend.</a:t>
            </a:r>
          </a:p>
        </p:txBody>
      </p:sp>
      <p:pic>
        <p:nvPicPr>
          <p:cNvPr id="6" name="Picture 5" descr="Chart, line chart&#10;&#10;Description automatically generated">
            <a:extLst>
              <a:ext uri="{FF2B5EF4-FFF2-40B4-BE49-F238E27FC236}">
                <a16:creationId xmlns:a16="http://schemas.microsoft.com/office/drawing/2014/main" id="{1AF0A613-8B7D-C72A-FC42-7F9B897B2763}"/>
              </a:ext>
            </a:extLst>
          </p:cNvPr>
          <p:cNvPicPr>
            <a:picLocks noChangeAspect="1"/>
          </p:cNvPicPr>
          <p:nvPr/>
        </p:nvPicPr>
        <p:blipFill>
          <a:blip r:embed="rId2"/>
          <a:stretch>
            <a:fillRect/>
          </a:stretch>
        </p:blipFill>
        <p:spPr>
          <a:xfrm>
            <a:off x="4963711" y="640080"/>
            <a:ext cx="6284890" cy="5577840"/>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dirty="0">
                <a:solidFill>
                  <a:schemeClr val="tx1"/>
                </a:solidFill>
                <a:latin typeface="+mn-lt"/>
                <a:ea typeface="+mj-ea"/>
                <a:cs typeface="+mj-cs"/>
              </a:rPr>
              <a:t>All Launch Site Names</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200" dirty="0"/>
              <a:t>Keyword DISTINCT was used to show only unique launch sites.</a:t>
            </a:r>
          </a:p>
        </p:txBody>
      </p:sp>
      <p:pic>
        <p:nvPicPr>
          <p:cNvPr id="6" name="Picture 5" descr="Graphical user interface, text, application&#10;&#10;Description automatically generated">
            <a:extLst>
              <a:ext uri="{FF2B5EF4-FFF2-40B4-BE49-F238E27FC236}">
                <a16:creationId xmlns:a16="http://schemas.microsoft.com/office/drawing/2014/main" id="{55CB642E-965E-C0BF-08B7-95DF5306057B}"/>
              </a:ext>
            </a:extLst>
          </p:cNvPr>
          <p:cNvPicPr>
            <a:picLocks noChangeAspect="1"/>
          </p:cNvPicPr>
          <p:nvPr/>
        </p:nvPicPr>
        <p:blipFill>
          <a:blip r:embed="rId2"/>
          <a:stretch>
            <a:fillRect/>
          </a:stretch>
        </p:blipFill>
        <p:spPr>
          <a:xfrm>
            <a:off x="4654296" y="1133513"/>
            <a:ext cx="6903720" cy="459097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630936" y="630936"/>
            <a:ext cx="3599688"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dirty="0">
                <a:solidFill>
                  <a:srgbClr val="FFFFFF"/>
                </a:solidFill>
                <a:latin typeface="+mn-lt"/>
                <a:ea typeface="+mj-ea"/>
                <a:cs typeface="+mj-cs"/>
              </a:rPr>
              <a:t>Launch Site Names Begin with 'CCA'</a:t>
            </a:r>
          </a:p>
        </p:txBody>
      </p:sp>
      <p:sp>
        <p:nvSpPr>
          <p:cNvPr id="15"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474462" y="630936"/>
            <a:ext cx="7074409" cy="1463040"/>
          </a:xfrm>
          <a:prstGeom prst="rect">
            <a:avLst/>
          </a:prstGeom>
        </p:spPr>
        <p:txBody>
          <a:bodyPr vert="horz" lIns="91440" tIns="45720" rIns="91440" bIns="45720" rtlCol="0" anchor="ctr">
            <a:normAutofit/>
          </a:bodyPr>
          <a:lstStyle/>
          <a:p>
            <a:pPr>
              <a:spcBef>
                <a:spcPts val="1400"/>
              </a:spcBef>
            </a:pPr>
            <a:r>
              <a:rPr lang="en-US" sz="2200" dirty="0">
                <a:solidFill>
                  <a:srgbClr val="FFFFFF"/>
                </a:solidFill>
              </a:rPr>
              <a:t>The query shows the first entries in the database with Launch site name beginning with ‘CCA</a:t>
            </a:r>
          </a:p>
        </p:txBody>
      </p:sp>
      <p:pic>
        <p:nvPicPr>
          <p:cNvPr id="6" name="Picture 5" descr="A screenshot of a computer&#10;&#10;Description automatically generated with medium confidence">
            <a:extLst>
              <a:ext uri="{FF2B5EF4-FFF2-40B4-BE49-F238E27FC236}">
                <a16:creationId xmlns:a16="http://schemas.microsoft.com/office/drawing/2014/main" id="{B9429911-6F36-FF03-6A2D-74C37C2BF0CC}"/>
              </a:ext>
            </a:extLst>
          </p:cNvPr>
          <p:cNvPicPr>
            <a:picLocks noChangeAspect="1"/>
          </p:cNvPicPr>
          <p:nvPr/>
        </p:nvPicPr>
        <p:blipFill>
          <a:blip r:embed="rId2"/>
          <a:stretch>
            <a:fillRect/>
          </a:stretch>
        </p:blipFill>
        <p:spPr>
          <a:xfrm>
            <a:off x="759027" y="2971800"/>
            <a:ext cx="10661753" cy="32784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630936" y="640823"/>
            <a:ext cx="3419856" cy="5583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dirty="0">
                <a:solidFill>
                  <a:schemeClr val="tx1"/>
                </a:solidFill>
                <a:latin typeface="+mn-lt"/>
                <a:ea typeface="+mj-ea"/>
                <a:cs typeface="+mj-cs"/>
              </a:rPr>
              <a:t>Total Payload Mass</a:t>
            </a:r>
          </a:p>
        </p:txBody>
      </p:sp>
      <p:sp>
        <p:nvSpPr>
          <p:cNvPr id="13"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text, application&#10;&#10;Description automatically generated">
            <a:extLst>
              <a:ext uri="{FF2B5EF4-FFF2-40B4-BE49-F238E27FC236}">
                <a16:creationId xmlns:a16="http://schemas.microsoft.com/office/drawing/2014/main" id="{035A0F22-11D4-BA7F-A3FB-5C86BF87A5E5}"/>
              </a:ext>
            </a:extLst>
          </p:cNvPr>
          <p:cNvPicPr>
            <a:picLocks noChangeAspect="1"/>
          </p:cNvPicPr>
          <p:nvPr/>
        </p:nvPicPr>
        <p:blipFill>
          <a:blip r:embed="rId2"/>
          <a:stretch>
            <a:fillRect/>
          </a:stretch>
        </p:blipFill>
        <p:spPr>
          <a:xfrm>
            <a:off x="4654296" y="864109"/>
            <a:ext cx="6894576" cy="344728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6" y="4798577"/>
            <a:ext cx="6894576" cy="1428487"/>
          </a:xfrm>
          <a:prstGeom prst="rect">
            <a:avLst/>
          </a:prstGeom>
        </p:spPr>
        <p:txBody>
          <a:bodyPr vert="horz" lIns="91440" tIns="45720" rIns="91440" bIns="45720" rtlCol="0" anchor="t">
            <a:normAutofit/>
          </a:bodyPr>
          <a:lstStyle/>
          <a:p>
            <a:pPr>
              <a:spcBef>
                <a:spcPts val="1400"/>
              </a:spcBef>
            </a:pPr>
            <a:r>
              <a:rPr lang="en-US" sz="2200" dirty="0"/>
              <a:t>The query sums the total payload mass in kg</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630936" y="640823"/>
            <a:ext cx="3419856" cy="5583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chemeClr val="tx1"/>
                </a:solidFill>
                <a:latin typeface="+mn-lt"/>
                <a:ea typeface="+mj-ea"/>
                <a:cs typeface="+mj-cs"/>
              </a:rPr>
              <a:t>Average Payload Mass by F9 v1.1</a:t>
            </a:r>
          </a:p>
        </p:txBody>
      </p:sp>
      <p:sp>
        <p:nvSpPr>
          <p:cNvPr id="13"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text&#10;&#10;Description automatically generated">
            <a:extLst>
              <a:ext uri="{FF2B5EF4-FFF2-40B4-BE49-F238E27FC236}">
                <a16:creationId xmlns:a16="http://schemas.microsoft.com/office/drawing/2014/main" id="{EE1CA4F6-46BC-8ECD-5FE2-99ECE042AA7F}"/>
              </a:ext>
            </a:extLst>
          </p:cNvPr>
          <p:cNvPicPr>
            <a:picLocks noChangeAspect="1"/>
          </p:cNvPicPr>
          <p:nvPr/>
        </p:nvPicPr>
        <p:blipFill>
          <a:blip r:embed="rId2"/>
          <a:stretch>
            <a:fillRect/>
          </a:stretch>
        </p:blipFill>
        <p:spPr>
          <a:xfrm>
            <a:off x="4654296" y="1148509"/>
            <a:ext cx="6894576" cy="287848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6" y="4798577"/>
            <a:ext cx="6894576" cy="1428487"/>
          </a:xfrm>
          <a:prstGeom prst="rect">
            <a:avLst/>
          </a:prstGeom>
        </p:spPr>
        <p:txBody>
          <a:bodyPr vert="horz" lIns="91440" tIns="45720" rIns="91440" bIns="45720" rtlCol="0" anchor="t">
            <a:normAutofit/>
          </a:bodyPr>
          <a:lstStyle/>
          <a:p>
            <a:pPr>
              <a:spcBef>
                <a:spcPts val="1400"/>
              </a:spcBef>
            </a:pPr>
            <a:r>
              <a:rPr lang="en-US" sz="2200" dirty="0"/>
              <a:t>This query calculates the average payload mass that used booster version F9 v1.1</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kern="1200" dirty="0">
                <a:solidFill>
                  <a:schemeClr val="tx1"/>
                </a:solidFill>
                <a:latin typeface="+mn-lt"/>
                <a:ea typeface="+mj-ea"/>
                <a:cs typeface="+mj-cs"/>
              </a:rPr>
              <a:t>First Successful Ground Landing Date</a:t>
            </a:r>
          </a:p>
        </p:txBody>
      </p:sp>
      <p:sp>
        <p:nvSpPr>
          <p:cNvPr id="16"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200" dirty="0"/>
              <a:t>This query returns the successful ground pad landing date</a:t>
            </a:r>
          </a:p>
        </p:txBody>
      </p:sp>
      <p:pic>
        <p:nvPicPr>
          <p:cNvPr id="6" name="Picture 5" descr="Text&#10;&#10;Description automatically generated">
            <a:extLst>
              <a:ext uri="{FF2B5EF4-FFF2-40B4-BE49-F238E27FC236}">
                <a16:creationId xmlns:a16="http://schemas.microsoft.com/office/drawing/2014/main" id="{3F651C5D-E706-5651-10D5-FFEA62F9ADBA}"/>
              </a:ext>
            </a:extLst>
          </p:cNvPr>
          <p:cNvPicPr>
            <a:picLocks noChangeAspect="1"/>
          </p:cNvPicPr>
          <p:nvPr/>
        </p:nvPicPr>
        <p:blipFill>
          <a:blip r:embed="rId2"/>
          <a:stretch>
            <a:fillRect/>
          </a:stretch>
        </p:blipFill>
        <p:spPr>
          <a:xfrm>
            <a:off x="4654296" y="2186331"/>
            <a:ext cx="6903720" cy="248533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kern="1200" dirty="0">
                <a:solidFill>
                  <a:schemeClr val="tx1"/>
                </a:solidFill>
                <a:latin typeface="+mn-lt"/>
                <a:ea typeface="+mj-ea"/>
                <a:cs typeface="+mj-cs"/>
              </a:rPr>
              <a:t>Successful Drone Ship Landing with Payload between 4000 and 6000</a:t>
            </a:r>
          </a:p>
        </p:txBody>
      </p:sp>
      <p:sp>
        <p:nvSpPr>
          <p:cNvPr id="2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660904"/>
            <a:ext cx="4818888" cy="3547872"/>
          </a:xfrm>
          <a:prstGeom prst="rect">
            <a:avLst/>
          </a:prstGeom>
        </p:spPr>
        <p:txBody>
          <a:bodyPr vert="horz" lIns="91440" tIns="45720" rIns="91440" bIns="45720" rtlCol="0" anchor="t">
            <a:normAutofit/>
          </a:bodyPr>
          <a:lstStyle/>
          <a:p>
            <a:pPr>
              <a:spcBef>
                <a:spcPts val="1400"/>
              </a:spcBef>
            </a:pPr>
            <a:r>
              <a:rPr lang="en-US" sz="2200" dirty="0"/>
              <a:t>This query shows the booster versions that had successful drone ship landings and a payload mass between 4000 and 6000.</a:t>
            </a:r>
          </a:p>
        </p:txBody>
      </p:sp>
      <p:pic>
        <p:nvPicPr>
          <p:cNvPr id="3" name="Picture 2" descr="A screenshot of a computer&#10;&#10;Description automatically generated with medium confidence">
            <a:extLst>
              <a:ext uri="{FF2B5EF4-FFF2-40B4-BE49-F238E27FC236}">
                <a16:creationId xmlns:a16="http://schemas.microsoft.com/office/drawing/2014/main" id="{04EC6D4E-5AA6-5ECC-4C4A-21C6A439341B}"/>
              </a:ext>
            </a:extLst>
          </p:cNvPr>
          <p:cNvPicPr>
            <a:picLocks noChangeAspect="1"/>
          </p:cNvPicPr>
          <p:nvPr/>
        </p:nvPicPr>
        <p:blipFill>
          <a:blip r:embed="rId2"/>
          <a:stretch>
            <a:fillRect/>
          </a:stretch>
        </p:blipFill>
        <p:spPr>
          <a:xfrm>
            <a:off x="6099048" y="2446386"/>
            <a:ext cx="5458968" cy="196522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1046746" y="641850"/>
            <a:ext cx="3611880" cy="15358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dirty="0">
                <a:solidFill>
                  <a:schemeClr val="tx1"/>
                </a:solidFill>
                <a:latin typeface="+mn-lt"/>
                <a:ea typeface="+mj-ea"/>
                <a:cs typeface="+mj-cs"/>
              </a:rPr>
              <a:t>Total Number of Successful and Failure Mission Outcomes</a:t>
            </a:r>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300640" y="641850"/>
            <a:ext cx="6053160" cy="1535865"/>
          </a:xfrm>
          <a:prstGeom prst="rect">
            <a:avLst/>
          </a:prstGeom>
        </p:spPr>
        <p:txBody>
          <a:bodyPr vert="horz" lIns="91440" tIns="45720" rIns="91440" bIns="45720" rtlCol="0" anchor="ctr">
            <a:normAutofit/>
          </a:bodyPr>
          <a:lstStyle/>
          <a:p>
            <a:pPr>
              <a:spcBef>
                <a:spcPts val="1400"/>
              </a:spcBef>
            </a:pPr>
            <a:r>
              <a:rPr lang="en-US" sz="1800" dirty="0"/>
              <a:t>SpaceX has its mission outcome 99% of the time</a:t>
            </a:r>
          </a:p>
        </p:txBody>
      </p:sp>
      <p:pic>
        <p:nvPicPr>
          <p:cNvPr id="6" name="Picture 5" descr="A screenshot of a computer&#10;&#10;Description automatically generated with medium confidence">
            <a:extLst>
              <a:ext uri="{FF2B5EF4-FFF2-40B4-BE49-F238E27FC236}">
                <a16:creationId xmlns:a16="http://schemas.microsoft.com/office/drawing/2014/main" id="{B12A3C58-23ED-1419-AC5C-49B9935240E2}"/>
              </a:ext>
            </a:extLst>
          </p:cNvPr>
          <p:cNvPicPr>
            <a:picLocks noChangeAspect="1"/>
          </p:cNvPicPr>
          <p:nvPr/>
        </p:nvPicPr>
        <p:blipFill rotWithShape="1">
          <a:blip r:embed="rId2"/>
          <a:srcRect t="13315" r="1" b="1"/>
          <a:stretch/>
        </p:blipFill>
        <p:spPr>
          <a:xfrm>
            <a:off x="554416" y="2731167"/>
            <a:ext cx="11167447" cy="348498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50000"/>
                    <a:lumOff val="50000"/>
                  </a:schemeClr>
                </a:solidFill>
                <a:latin typeface="Calibri" panose="020F0502020204030204"/>
              </a:rPr>
              <a:pPr>
                <a:spcAft>
                  <a:spcPts val="600"/>
                </a:spcAft>
                <a:defRPr/>
              </a:pPr>
              <a:t>29</a:t>
            </a:fld>
            <a:endParaRPr lang="en-US" sz="1200">
              <a:solidFill>
                <a:schemeClr val="tx1">
                  <a:lumMod val="50000"/>
                  <a:lumOff val="50000"/>
                </a:schemeClr>
              </a:solidFill>
              <a:latin typeface="Calibri" panose="020F0502020204030204"/>
            </a:endParaRPr>
          </a:p>
        </p:txBody>
      </p:sp>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02525" y="1348541"/>
            <a:ext cx="10383086" cy="404285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mn-lt"/>
                <a:cs typeface="Times New Roman" panose="02020603050405020304" pitchFamily="18" charset="0"/>
              </a:rPr>
              <a:t>The data used for this research was extracted from SpaceX API and SpaceX Wikipedia page using Web scraping techniques. The extracted data was cleaned and classified into successful/fail outcomes using the data wrangling technique. SQL, visualization techniques, folium maps, and dashboards were utilized for data exploration to obtain the relevant features needed to create machine learning models. One hot encoding converted all the categorical variables to binary, standardization technique to rescale feature values and </a:t>
            </a:r>
            <a:r>
              <a:rPr lang="en-US" sz="2000" dirty="0" err="1">
                <a:solidFill>
                  <a:schemeClr val="accent3">
                    <a:lumMod val="25000"/>
                  </a:schemeClr>
                </a:solidFill>
                <a:latin typeface="+mn-lt"/>
                <a:cs typeface="Times New Roman" panose="02020603050405020304" pitchFamily="18" charset="0"/>
              </a:rPr>
              <a:t>GridSearchCV</a:t>
            </a:r>
            <a:r>
              <a:rPr lang="en-US" sz="2000" dirty="0">
                <a:solidFill>
                  <a:schemeClr val="accent3">
                    <a:lumMod val="25000"/>
                  </a:schemeClr>
                </a:solidFill>
                <a:latin typeface="+mn-lt"/>
                <a:cs typeface="Times New Roman" panose="02020603050405020304" pitchFamily="18" charset="0"/>
              </a:rPr>
              <a:t> helped find the best parameters for the machine learning models.</a:t>
            </a:r>
          </a:p>
          <a:p>
            <a:pPr>
              <a:lnSpc>
                <a:spcPct val="100000"/>
              </a:lnSpc>
              <a:spcBef>
                <a:spcPts val="1400"/>
              </a:spcBef>
            </a:pPr>
            <a:r>
              <a:rPr lang="en-US" sz="2000" dirty="0">
                <a:solidFill>
                  <a:schemeClr val="accent3">
                    <a:lumMod val="25000"/>
                  </a:schemeClr>
                </a:solidFill>
                <a:latin typeface="+mn-lt"/>
                <a:cs typeface="Times New Roman" panose="02020603050405020304" pitchFamily="18" charset="0"/>
              </a:rPr>
              <a:t>Support Vector Machines, Logistic Regression, Decision Tree, and K Nearest Neighbors are the machine learning models investigated for predicting the landing outcome. Of the four models, the Decision tree underperformed with 77.78% accuracy while others have the same accuracy of 83.33%. </a:t>
            </a:r>
          </a:p>
          <a:p>
            <a:pPr marL="0" indent="0">
              <a:lnSpc>
                <a:spcPct val="100000"/>
              </a:lnSpc>
              <a:spcBef>
                <a:spcPts val="1400"/>
              </a:spcBef>
              <a:buNone/>
            </a:pPr>
            <a:endParaRPr lang="en-US" sz="1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cs typeface="Times New Roman" panose="02020603050405020304" pitchFamily="18" charset="0"/>
              </a:rPr>
              <a:t>Executive Summary</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371094" y="1161288"/>
            <a:ext cx="3438144" cy="11247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chemeClr val="tx1"/>
                </a:solidFill>
                <a:latin typeface="+mn-lt"/>
                <a:ea typeface="+mj-ea"/>
                <a:cs typeface="+mj-cs"/>
              </a:rPr>
              <a:t>Boosters Carried Maximum Payload</a:t>
            </a:r>
          </a:p>
        </p:txBody>
      </p:sp>
      <p:sp>
        <p:nvSpPr>
          <p:cNvPr id="17" name="Rectangle 1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r>
              <a:rPr lang="en-US" sz="1700" dirty="0"/>
              <a:t>This query returns the booster versions that has the highest payload mass of 15600 kg</a:t>
            </a:r>
          </a:p>
        </p:txBody>
      </p:sp>
      <p:pic>
        <p:nvPicPr>
          <p:cNvPr id="6" name="Picture 5" descr="Text&#10;&#10;Description automatically generated">
            <a:extLst>
              <a:ext uri="{FF2B5EF4-FFF2-40B4-BE49-F238E27FC236}">
                <a16:creationId xmlns:a16="http://schemas.microsoft.com/office/drawing/2014/main" id="{B28A4F4B-6482-D862-AAD6-7B07EF5A83A2}"/>
              </a:ext>
            </a:extLst>
          </p:cNvPr>
          <p:cNvPicPr>
            <a:picLocks noChangeAspect="1"/>
          </p:cNvPicPr>
          <p:nvPr/>
        </p:nvPicPr>
        <p:blipFill>
          <a:blip r:embed="rId2"/>
          <a:stretch>
            <a:fillRect/>
          </a:stretch>
        </p:blipFill>
        <p:spPr>
          <a:xfrm>
            <a:off x="4898967" y="1190729"/>
            <a:ext cx="6921940" cy="458578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692640" y="6356350"/>
            <a:ext cx="2124456"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30</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630936" y="640823"/>
            <a:ext cx="3419856" cy="5583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chemeClr val="tx1"/>
                </a:solidFill>
                <a:latin typeface="+mn-lt"/>
                <a:ea typeface="+mj-ea"/>
                <a:cs typeface="+mj-cs"/>
              </a:rPr>
              <a:t>2015 Launch Records</a:t>
            </a:r>
          </a:p>
        </p:txBody>
      </p:sp>
      <p:sp>
        <p:nvSpPr>
          <p:cNvPr id="15"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ext&#10;&#10;Description automatically generated">
            <a:extLst>
              <a:ext uri="{FF2B5EF4-FFF2-40B4-BE49-F238E27FC236}">
                <a16:creationId xmlns:a16="http://schemas.microsoft.com/office/drawing/2014/main" id="{FB0C3158-A07C-4DF5-CF64-C3F5434B7C73}"/>
              </a:ext>
            </a:extLst>
          </p:cNvPr>
          <p:cNvPicPr>
            <a:picLocks noChangeAspect="1"/>
          </p:cNvPicPr>
          <p:nvPr/>
        </p:nvPicPr>
        <p:blipFill>
          <a:blip r:embed="rId2"/>
          <a:stretch>
            <a:fillRect/>
          </a:stretch>
        </p:blipFill>
        <p:spPr>
          <a:xfrm>
            <a:off x="4654296" y="1338111"/>
            <a:ext cx="6894576" cy="2499282"/>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6" y="4798577"/>
            <a:ext cx="6894576" cy="1428487"/>
          </a:xfrm>
          <a:prstGeom prst="rect">
            <a:avLst/>
          </a:prstGeom>
        </p:spPr>
        <p:txBody>
          <a:bodyPr vert="horz" lIns="91440" tIns="45720" rIns="91440" bIns="45720" rtlCol="0" anchor="t">
            <a:normAutofit/>
          </a:bodyPr>
          <a:lstStyle/>
          <a:p>
            <a:pPr>
              <a:spcBef>
                <a:spcPts val="1400"/>
              </a:spcBef>
            </a:pPr>
            <a:r>
              <a:rPr lang="en-US" sz="1700" dirty="0"/>
              <a:t>The query returns the details of  failed stage 1 landing on a drone ship in 2015</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2">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1008184" y="174032"/>
            <a:ext cx="10175631" cy="11118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600" kern="1200" dirty="0">
                <a:solidFill>
                  <a:schemeClr val="tx1"/>
                </a:solidFill>
                <a:latin typeface="+mn-lt"/>
                <a:ea typeface="+mj-ea"/>
                <a:cs typeface="+mj-cs"/>
              </a:rPr>
              <a:t>Rank Landing Outcomes Between 2010-06-04 and 2017-03-20</a:t>
            </a:r>
          </a:p>
        </p:txBody>
      </p:sp>
      <p:pic>
        <p:nvPicPr>
          <p:cNvPr id="8" name="Picture 7" descr="Text&#10;&#10;Description automatically generated">
            <a:extLst>
              <a:ext uri="{FF2B5EF4-FFF2-40B4-BE49-F238E27FC236}">
                <a16:creationId xmlns:a16="http://schemas.microsoft.com/office/drawing/2014/main" id="{EF330AAC-6772-5219-EA20-A370E4B60DD7}"/>
              </a:ext>
            </a:extLst>
          </p:cNvPr>
          <p:cNvPicPr>
            <a:picLocks noChangeAspect="1"/>
          </p:cNvPicPr>
          <p:nvPr/>
        </p:nvPicPr>
        <p:blipFill>
          <a:blip r:embed="rId2"/>
          <a:stretch>
            <a:fillRect/>
          </a:stretch>
        </p:blipFill>
        <p:spPr>
          <a:xfrm>
            <a:off x="1385733" y="1459907"/>
            <a:ext cx="8917366" cy="4844635"/>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572493" y="238539"/>
            <a:ext cx="11018520" cy="143441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chemeClr val="tx1"/>
                </a:solidFill>
                <a:latin typeface="+mn-lt"/>
                <a:ea typeface="+mj-ea"/>
                <a:cs typeface="+mj-cs"/>
              </a:rPr>
              <a:t>Launch Site Locations </a:t>
            </a:r>
          </a:p>
        </p:txBody>
      </p:sp>
      <p:sp>
        <p:nvSpPr>
          <p:cNvPr id="1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34</a:t>
            </a:fld>
            <a:endParaRPr lang="en-US" sz="1200">
              <a:solidFill>
                <a:prstClr val="black">
                  <a:tint val="75000"/>
                </a:prstClr>
              </a:solidFill>
              <a:latin typeface="Calibri" panose="020F0502020204030204"/>
            </a:endParaRPr>
          </a:p>
        </p:txBody>
      </p:sp>
      <p:pic>
        <p:nvPicPr>
          <p:cNvPr id="9" name="Picture 8" descr="Map&#10;&#10;Description automatically generated">
            <a:extLst>
              <a:ext uri="{FF2B5EF4-FFF2-40B4-BE49-F238E27FC236}">
                <a16:creationId xmlns:a16="http://schemas.microsoft.com/office/drawing/2014/main" id="{F779DF18-6137-E966-5E82-EAFC383C0FA7}"/>
              </a:ext>
            </a:extLst>
          </p:cNvPr>
          <p:cNvPicPr>
            <a:picLocks noChangeAspect="1"/>
          </p:cNvPicPr>
          <p:nvPr/>
        </p:nvPicPr>
        <p:blipFill>
          <a:blip r:embed="rId2"/>
          <a:stretch>
            <a:fillRect/>
          </a:stretch>
        </p:blipFill>
        <p:spPr>
          <a:xfrm>
            <a:off x="3772893" y="1908966"/>
            <a:ext cx="7772400" cy="4629946"/>
          </a:xfrm>
          <a:prstGeom prst="rect">
            <a:avLst/>
          </a:prstGeom>
        </p:spPr>
      </p:pic>
      <p:sp>
        <p:nvSpPr>
          <p:cNvPr id="10" name="TextBox 9">
            <a:extLst>
              <a:ext uri="{FF2B5EF4-FFF2-40B4-BE49-F238E27FC236}">
                <a16:creationId xmlns:a16="http://schemas.microsoft.com/office/drawing/2014/main" id="{EDCFF238-F138-FEDB-6FCD-BEB5BE5ED49C}"/>
              </a:ext>
            </a:extLst>
          </p:cNvPr>
          <p:cNvSpPr txBox="1"/>
          <p:nvPr/>
        </p:nvSpPr>
        <p:spPr>
          <a:xfrm>
            <a:off x="748145" y="2066306"/>
            <a:ext cx="2945081" cy="646331"/>
          </a:xfrm>
          <a:prstGeom prst="rect">
            <a:avLst/>
          </a:prstGeom>
          <a:noFill/>
        </p:spPr>
        <p:txBody>
          <a:bodyPr wrap="square" rtlCol="0">
            <a:spAutoFit/>
          </a:bodyPr>
          <a:lstStyle/>
          <a:p>
            <a:r>
              <a:rPr lang="en-US" dirty="0"/>
              <a:t>The map shows the launch sites are closer to the ocean.</a:t>
            </a:r>
          </a:p>
        </p:txBody>
      </p:sp>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630936" y="640823"/>
            <a:ext cx="3419856" cy="5583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chemeClr val="tx1"/>
                </a:solidFill>
                <a:latin typeface="+mn-lt"/>
                <a:ea typeface="+mj-ea"/>
                <a:cs typeface="+mj-cs"/>
              </a:rPr>
              <a:t>Color-coded Launch Markers</a:t>
            </a:r>
          </a:p>
        </p:txBody>
      </p:sp>
      <p:sp>
        <p:nvSpPr>
          <p:cNvPr id="15"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35</a:t>
            </a:fld>
            <a:endParaRPr lang="en-US" sz="1200">
              <a:solidFill>
                <a:schemeClr val="tx1">
                  <a:tint val="75000"/>
                </a:schemeClr>
              </a:solidFill>
              <a:latin typeface="+mn-lt"/>
            </a:endParaRPr>
          </a:p>
        </p:txBody>
      </p:sp>
      <p:sp>
        <p:nvSpPr>
          <p:cNvPr id="6" name="object 4">
            <a:extLst>
              <a:ext uri="{FF2B5EF4-FFF2-40B4-BE49-F238E27FC236}">
                <a16:creationId xmlns:a16="http://schemas.microsoft.com/office/drawing/2014/main" id="{5278EE9E-B929-B5F6-811D-16747348DFE0}"/>
              </a:ext>
            </a:extLst>
          </p:cNvPr>
          <p:cNvSpPr/>
          <p:nvPr/>
        </p:nvSpPr>
        <p:spPr>
          <a:xfrm>
            <a:off x="4757928" y="1205483"/>
            <a:ext cx="6464806" cy="4447033"/>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626618" rIns="0" bIns="0" rtlCol="0">
            <a:spAutoFit/>
          </a:bodyPr>
          <a:lstStyle/>
          <a:p>
            <a:pPr marL="168910">
              <a:lnSpc>
                <a:spcPct val="100000"/>
              </a:lnSpc>
              <a:spcBef>
                <a:spcPts val="100"/>
              </a:spcBef>
              <a:tabLst>
                <a:tab pos="10140315" algn="l"/>
              </a:tabLst>
            </a:pPr>
            <a:r>
              <a:rPr sz="4000" u="heavy" spc="-505" dirty="0">
                <a:uFill>
                  <a:solidFill>
                    <a:srgbClr val="7D7D7D"/>
                  </a:solidFill>
                </a:uFill>
                <a:latin typeface="+mn-lt"/>
              </a:rPr>
              <a:t>Key</a:t>
            </a:r>
            <a:r>
              <a:rPr lang="en-US" sz="4000" u="heavy" spc="-505" dirty="0">
                <a:uFill>
                  <a:solidFill>
                    <a:srgbClr val="7D7D7D"/>
                  </a:solidFill>
                </a:uFill>
                <a:latin typeface="+mn-lt"/>
              </a:rPr>
              <a:t> </a:t>
            </a:r>
            <a:r>
              <a:rPr sz="4000" u="heavy" spc="-270" dirty="0">
                <a:uFill>
                  <a:solidFill>
                    <a:srgbClr val="7D7D7D"/>
                  </a:solidFill>
                </a:uFill>
                <a:latin typeface="+mn-lt"/>
              </a:rPr>
              <a:t>Locatio</a:t>
            </a:r>
            <a:r>
              <a:rPr lang="en-US" sz="4000" u="heavy" spc="-270" dirty="0">
                <a:uFill>
                  <a:solidFill>
                    <a:srgbClr val="7D7D7D"/>
                  </a:solidFill>
                </a:uFill>
                <a:latin typeface="+mn-lt"/>
              </a:rPr>
              <a:t>n </a:t>
            </a:r>
            <a:r>
              <a:rPr sz="4000" u="heavy" spc="-260" dirty="0">
                <a:uFill>
                  <a:solidFill>
                    <a:srgbClr val="7D7D7D"/>
                  </a:solidFill>
                </a:uFill>
                <a:latin typeface="+mn-lt"/>
              </a:rPr>
              <a:t>Proximities</a:t>
            </a:r>
            <a:r>
              <a:rPr u="heavy" spc="-260" dirty="0">
                <a:uFill>
                  <a:solidFill>
                    <a:srgbClr val="7D7D7D"/>
                  </a:solidFill>
                </a:uFill>
                <a:latin typeface="+mn-lt"/>
              </a:rPr>
              <a:t>	</a:t>
            </a:r>
          </a:p>
        </p:txBody>
      </p:sp>
      <p:sp>
        <p:nvSpPr>
          <p:cNvPr id="3" name="object 3"/>
          <p:cNvSpPr txBox="1"/>
          <p:nvPr/>
        </p:nvSpPr>
        <p:spPr>
          <a:xfrm>
            <a:off x="1419860" y="5580601"/>
            <a:ext cx="9933940" cy="327397"/>
          </a:xfrm>
          <a:prstGeom prst="rect">
            <a:avLst/>
          </a:prstGeom>
        </p:spPr>
        <p:txBody>
          <a:bodyPr vert="horz" wrap="square" lIns="0" tIns="74295" rIns="0" bIns="0" rtlCol="0">
            <a:spAutoFit/>
          </a:bodyPr>
          <a:lstStyle/>
          <a:p>
            <a:pPr marL="12700" marR="5080" algn="just">
              <a:lnSpc>
                <a:spcPct val="80000"/>
              </a:lnSpc>
              <a:spcBef>
                <a:spcPts val="585"/>
              </a:spcBef>
            </a:pPr>
            <a:r>
              <a:rPr lang="en-US" sz="2000" spc="-5" dirty="0">
                <a:solidFill>
                  <a:srgbClr val="404040"/>
                </a:solidFill>
                <a:cs typeface="Carlito"/>
              </a:rPr>
              <a:t>The images show the proximity of the launch sites to major landmarks like railways</a:t>
            </a:r>
            <a:endParaRPr sz="2000" dirty="0">
              <a:cs typeface="Carlito"/>
            </a:endParaRPr>
          </a:p>
        </p:txBody>
      </p:sp>
      <p:sp>
        <p:nvSpPr>
          <p:cNvPr id="4" name="object 4"/>
          <p:cNvSpPr/>
          <p:nvPr/>
        </p:nvSpPr>
        <p:spPr>
          <a:xfrm>
            <a:off x="1097280" y="1837944"/>
            <a:ext cx="8389620" cy="1723643"/>
          </a:xfrm>
          <a:prstGeom prst="rect">
            <a:avLst/>
          </a:prstGeom>
          <a:blipFill>
            <a:blip r:embed="rId2" cstate="print"/>
            <a:stretch>
              <a:fillRect/>
            </a:stretch>
          </a:blipFill>
        </p:spPr>
        <p:txBody>
          <a:bodyPr wrap="square" lIns="0" tIns="0" rIns="0" bIns="0" rtlCol="0"/>
          <a:lstStyle/>
          <a:p>
            <a:endParaRPr/>
          </a:p>
        </p:txBody>
      </p:sp>
      <p:grpSp>
        <p:nvGrpSpPr>
          <p:cNvPr id="5" name="object 5"/>
          <p:cNvGrpSpPr/>
          <p:nvPr/>
        </p:nvGrpSpPr>
        <p:grpSpPr>
          <a:xfrm>
            <a:off x="2802635" y="3552444"/>
            <a:ext cx="7505700" cy="1562100"/>
            <a:chOff x="2802635" y="3552444"/>
            <a:chExt cx="7505700" cy="1562100"/>
          </a:xfrm>
        </p:grpSpPr>
        <p:sp>
          <p:nvSpPr>
            <p:cNvPr id="6" name="object 6"/>
            <p:cNvSpPr/>
            <p:nvPr/>
          </p:nvSpPr>
          <p:spPr>
            <a:xfrm>
              <a:off x="2802635" y="3552444"/>
              <a:ext cx="3409188" cy="1514855"/>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6211823" y="3552444"/>
              <a:ext cx="4096512" cy="1562099"/>
            </a:xfrm>
            <a:prstGeom prst="rect">
              <a:avLst/>
            </a:prstGeom>
            <a:blipFill>
              <a:blip r:embed="rId4" cstate="print"/>
              <a:stretch>
                <a:fillRect/>
              </a:stretch>
            </a:blipFill>
          </p:spPr>
          <p:txBody>
            <a:bodyPr wrap="square" lIns="0" tIns="0" rIns="0" bIns="0" rtlCol="0"/>
            <a:lstStyle/>
            <a:p>
              <a:endParaRPr/>
            </a:p>
          </p:txBody>
        </p:sp>
      </p:grpSp>
      <p:sp>
        <p:nvSpPr>
          <p:cNvPr id="8" name="object 8"/>
          <p:cNvSpPr txBox="1">
            <a:spLocks noGrp="1"/>
          </p:cNvSpPr>
          <p:nvPr>
            <p:ph type="sldNum" sz="quarter" idx="7"/>
          </p:nvPr>
        </p:nvSpPr>
        <p:spPr>
          <a:xfrm>
            <a:off x="10948416" y="6568541"/>
            <a:ext cx="213359" cy="160020"/>
          </a:xfrm>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chemeClr val="bg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n-US" smtClean="0"/>
              <a:pPr marL="38100">
                <a:lnSpc>
                  <a:spcPts val="1100"/>
                </a:lnSpc>
              </a:pPr>
              <a:t>36</a:t>
            </a:fld>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365125"/>
            <a:ext cx="10515600" cy="1248290"/>
          </a:xfrm>
          <a:prstGeom prst="rect">
            <a:avLst/>
          </a:prstGeom>
        </p:spPr>
        <p:txBody>
          <a:bodyPr vert="horz" wrap="square" lIns="0" tIns="626618" rIns="0" bIns="0" rtlCol="0">
            <a:spAutoFit/>
          </a:bodyPr>
          <a:lstStyle/>
          <a:p>
            <a:pPr marL="168910">
              <a:lnSpc>
                <a:spcPct val="100000"/>
              </a:lnSpc>
              <a:spcBef>
                <a:spcPts val="100"/>
              </a:spcBef>
              <a:tabLst>
                <a:tab pos="10140315" algn="l"/>
              </a:tabLst>
            </a:pPr>
            <a:r>
              <a:rPr sz="4000" u="heavy" spc="-385" dirty="0">
                <a:solidFill>
                  <a:schemeClr val="accent1"/>
                </a:solidFill>
                <a:uFill>
                  <a:solidFill>
                    <a:srgbClr val="7D7D7D"/>
                  </a:solidFill>
                </a:uFill>
                <a:latin typeface="+mn-lt"/>
              </a:rPr>
              <a:t>Successful </a:t>
            </a:r>
            <a:r>
              <a:rPr sz="4000" u="heavy" spc="-395" dirty="0">
                <a:solidFill>
                  <a:schemeClr val="accent1"/>
                </a:solidFill>
                <a:uFill>
                  <a:solidFill>
                    <a:srgbClr val="7D7D7D"/>
                  </a:solidFill>
                </a:uFill>
                <a:latin typeface="+mn-lt"/>
              </a:rPr>
              <a:t>Launches Across </a:t>
            </a:r>
            <a:r>
              <a:rPr sz="4000" u="heavy" spc="-370" dirty="0">
                <a:solidFill>
                  <a:schemeClr val="accent1"/>
                </a:solidFill>
                <a:uFill>
                  <a:solidFill>
                    <a:srgbClr val="7D7D7D"/>
                  </a:solidFill>
                </a:uFill>
                <a:latin typeface="+mn-lt"/>
              </a:rPr>
              <a:t>Launch</a:t>
            </a:r>
            <a:r>
              <a:rPr sz="4000" u="heavy" spc="-420" dirty="0">
                <a:solidFill>
                  <a:schemeClr val="accent1"/>
                </a:solidFill>
                <a:uFill>
                  <a:solidFill>
                    <a:srgbClr val="7D7D7D"/>
                  </a:solidFill>
                </a:uFill>
                <a:latin typeface="+mn-lt"/>
              </a:rPr>
              <a:t> </a:t>
            </a:r>
            <a:r>
              <a:rPr sz="4000" u="heavy" spc="-380" dirty="0">
                <a:solidFill>
                  <a:schemeClr val="accent1"/>
                </a:solidFill>
                <a:uFill>
                  <a:solidFill>
                    <a:srgbClr val="7D7D7D"/>
                  </a:solidFill>
                </a:uFill>
                <a:latin typeface="+mn-lt"/>
              </a:rPr>
              <a:t>Sites</a:t>
            </a:r>
            <a:r>
              <a:rPr sz="4000" u="heavy" spc="-380" dirty="0">
                <a:uFill>
                  <a:solidFill>
                    <a:srgbClr val="7D7D7D"/>
                  </a:solidFill>
                </a:uFill>
                <a:latin typeface="+mn-lt"/>
              </a:rPr>
              <a:t>	</a:t>
            </a:r>
          </a:p>
        </p:txBody>
      </p:sp>
      <p:sp>
        <p:nvSpPr>
          <p:cNvPr id="3" name="object 3"/>
          <p:cNvSpPr txBox="1"/>
          <p:nvPr/>
        </p:nvSpPr>
        <p:spPr>
          <a:xfrm>
            <a:off x="848055" y="4796409"/>
            <a:ext cx="10751820" cy="597599"/>
          </a:xfrm>
          <a:prstGeom prst="rect">
            <a:avLst/>
          </a:prstGeom>
        </p:spPr>
        <p:txBody>
          <a:bodyPr vert="horz" wrap="square" lIns="0" tIns="43180" rIns="0" bIns="0" rtlCol="0">
            <a:spAutoFit/>
          </a:bodyPr>
          <a:lstStyle/>
          <a:p>
            <a:pPr marL="12700" marR="5080">
              <a:lnSpc>
                <a:spcPct val="90000"/>
              </a:lnSpc>
              <a:spcBef>
                <a:spcPts val="340"/>
              </a:spcBef>
            </a:pPr>
            <a:r>
              <a:rPr lang="en-US" sz="2000" spc="-5" dirty="0">
                <a:solidFill>
                  <a:srgbClr val="404040"/>
                </a:solidFill>
                <a:cs typeface="Carlito"/>
              </a:rPr>
              <a:t>The chart shows the percentage of successful landings across all launch sites.</a:t>
            </a:r>
            <a:r>
              <a:rPr lang="en-US" sz="2000" spc="-20" dirty="0">
                <a:solidFill>
                  <a:srgbClr val="404040"/>
                </a:solidFill>
                <a:cs typeface="Carlito"/>
              </a:rPr>
              <a:t> </a:t>
            </a:r>
            <a:r>
              <a:rPr lang="en-US" sz="2000" spc="-40" dirty="0">
                <a:solidFill>
                  <a:srgbClr val="404040"/>
                </a:solidFill>
                <a:cs typeface="Carlito"/>
              </a:rPr>
              <a:t>CCAFS SLC</a:t>
            </a:r>
            <a:r>
              <a:rPr sz="2000" spc="-40" dirty="0">
                <a:solidFill>
                  <a:srgbClr val="404040"/>
                </a:solidFill>
                <a:cs typeface="Carlito"/>
              </a:rPr>
              <a:t> </a:t>
            </a:r>
            <a:r>
              <a:rPr sz="2000" spc="-5" dirty="0">
                <a:solidFill>
                  <a:srgbClr val="404040"/>
                </a:solidFill>
                <a:cs typeface="Carlito"/>
              </a:rPr>
              <a:t>has </a:t>
            </a:r>
            <a:r>
              <a:rPr sz="2000" dirty="0">
                <a:solidFill>
                  <a:srgbClr val="404040"/>
                </a:solidFill>
                <a:cs typeface="Carlito"/>
              </a:rPr>
              <a:t>the </a:t>
            </a:r>
            <a:r>
              <a:rPr sz="2000" spc="-20" dirty="0">
                <a:solidFill>
                  <a:srgbClr val="404040"/>
                </a:solidFill>
                <a:cs typeface="Carlito"/>
              </a:rPr>
              <a:t>smallest share </a:t>
            </a:r>
            <a:r>
              <a:rPr sz="2000" spc="-5" dirty="0">
                <a:solidFill>
                  <a:srgbClr val="404040"/>
                </a:solidFill>
                <a:cs typeface="Carlito"/>
              </a:rPr>
              <a:t>of successful</a:t>
            </a:r>
            <a:r>
              <a:rPr lang="en-US" sz="2000" spc="-5" dirty="0">
                <a:solidFill>
                  <a:srgbClr val="404040"/>
                </a:solidFill>
                <a:cs typeface="Carlito"/>
              </a:rPr>
              <a:t> </a:t>
            </a:r>
            <a:r>
              <a:rPr sz="2000" dirty="0">
                <a:solidFill>
                  <a:srgbClr val="404040"/>
                </a:solidFill>
                <a:cs typeface="Carlito"/>
              </a:rPr>
              <a:t>landings. </a:t>
            </a:r>
            <a:endParaRPr sz="2000" dirty="0">
              <a:cs typeface="Carlito"/>
            </a:endParaRPr>
          </a:p>
        </p:txBody>
      </p:sp>
      <p:sp>
        <p:nvSpPr>
          <p:cNvPr id="4" name="object 4"/>
          <p:cNvSpPr/>
          <p:nvPr/>
        </p:nvSpPr>
        <p:spPr>
          <a:xfrm>
            <a:off x="4355591" y="1923288"/>
            <a:ext cx="2570988" cy="258165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970519" y="2189988"/>
            <a:ext cx="1085087" cy="665988"/>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sldNum" sz="quarter" idx="7"/>
          </p:nvPr>
        </p:nvSpPr>
        <p:spPr>
          <a:xfrm>
            <a:off x="10948416" y="6568541"/>
            <a:ext cx="213359" cy="160020"/>
          </a:xfrm>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chemeClr val="bg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n-US" smtClean="0"/>
              <a:pPr marL="38100">
                <a:lnSpc>
                  <a:spcPts val="1100"/>
                </a:lnSpc>
              </a:pPr>
              <a:t>38</a:t>
            </a:fld>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365125"/>
            <a:ext cx="10515600" cy="1248290"/>
          </a:xfrm>
          <a:prstGeom prst="rect">
            <a:avLst/>
          </a:prstGeom>
        </p:spPr>
        <p:txBody>
          <a:bodyPr vert="horz" wrap="square" lIns="0" tIns="626618" rIns="0" bIns="0" rtlCol="0">
            <a:spAutoFit/>
          </a:bodyPr>
          <a:lstStyle/>
          <a:p>
            <a:pPr marL="168910">
              <a:lnSpc>
                <a:spcPct val="100000"/>
              </a:lnSpc>
              <a:spcBef>
                <a:spcPts val="100"/>
              </a:spcBef>
              <a:tabLst>
                <a:tab pos="10140315" algn="l"/>
              </a:tabLst>
            </a:pPr>
            <a:r>
              <a:rPr sz="4000" u="heavy" spc="-285" dirty="0">
                <a:solidFill>
                  <a:schemeClr val="accent1"/>
                </a:solidFill>
                <a:uFill>
                  <a:solidFill>
                    <a:srgbClr val="7D7D7D"/>
                  </a:solidFill>
                </a:uFill>
                <a:latin typeface="+mn-lt"/>
              </a:rPr>
              <a:t>Highest </a:t>
            </a:r>
            <a:r>
              <a:rPr sz="4000" u="heavy" spc="-520" dirty="0">
                <a:solidFill>
                  <a:schemeClr val="accent1"/>
                </a:solidFill>
                <a:uFill>
                  <a:solidFill>
                    <a:srgbClr val="7D7D7D"/>
                  </a:solidFill>
                </a:uFill>
                <a:latin typeface="+mn-lt"/>
              </a:rPr>
              <a:t>Success </a:t>
            </a:r>
            <a:r>
              <a:rPr sz="4000" u="heavy" spc="-395" dirty="0">
                <a:solidFill>
                  <a:schemeClr val="accent1"/>
                </a:solidFill>
                <a:uFill>
                  <a:solidFill>
                    <a:srgbClr val="7D7D7D"/>
                  </a:solidFill>
                </a:uFill>
                <a:latin typeface="+mn-lt"/>
              </a:rPr>
              <a:t>Rate </a:t>
            </a:r>
            <a:r>
              <a:rPr sz="4000" u="heavy" spc="-370" dirty="0">
                <a:solidFill>
                  <a:schemeClr val="accent1"/>
                </a:solidFill>
                <a:uFill>
                  <a:solidFill>
                    <a:srgbClr val="7D7D7D"/>
                  </a:solidFill>
                </a:uFill>
                <a:latin typeface="+mn-lt"/>
              </a:rPr>
              <a:t>Launch</a:t>
            </a:r>
            <a:r>
              <a:rPr sz="4000" u="heavy" spc="-400" dirty="0">
                <a:solidFill>
                  <a:schemeClr val="accent1"/>
                </a:solidFill>
                <a:uFill>
                  <a:solidFill>
                    <a:srgbClr val="7D7D7D"/>
                  </a:solidFill>
                </a:uFill>
                <a:latin typeface="+mn-lt"/>
              </a:rPr>
              <a:t> </a:t>
            </a:r>
            <a:r>
              <a:rPr sz="4000" u="heavy" spc="-325" dirty="0">
                <a:solidFill>
                  <a:schemeClr val="accent1"/>
                </a:solidFill>
                <a:uFill>
                  <a:solidFill>
                    <a:srgbClr val="7D7D7D"/>
                  </a:solidFill>
                </a:uFill>
                <a:latin typeface="+mn-lt"/>
              </a:rPr>
              <a:t>Site</a:t>
            </a:r>
            <a:r>
              <a:rPr sz="4000" u="heavy" spc="-325" dirty="0">
                <a:uFill>
                  <a:solidFill>
                    <a:srgbClr val="7D7D7D"/>
                  </a:solidFill>
                </a:uFill>
                <a:latin typeface="+mn-lt"/>
              </a:rPr>
              <a:t>	</a:t>
            </a:r>
          </a:p>
        </p:txBody>
      </p:sp>
      <p:sp>
        <p:nvSpPr>
          <p:cNvPr id="3" name="object 3"/>
          <p:cNvSpPr txBox="1"/>
          <p:nvPr/>
        </p:nvSpPr>
        <p:spPr>
          <a:xfrm>
            <a:off x="1176019" y="5068061"/>
            <a:ext cx="9167495" cy="330835"/>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404040"/>
                </a:solidFill>
                <a:cs typeface="Carlito"/>
              </a:rPr>
              <a:t>KSC LC-39A has </a:t>
            </a:r>
            <a:r>
              <a:rPr sz="2000" dirty="0">
                <a:solidFill>
                  <a:srgbClr val="404040"/>
                </a:solidFill>
                <a:cs typeface="Carlito"/>
              </a:rPr>
              <a:t>the </a:t>
            </a:r>
            <a:r>
              <a:rPr sz="2000" spc="-10" dirty="0">
                <a:solidFill>
                  <a:srgbClr val="404040"/>
                </a:solidFill>
                <a:cs typeface="Carlito"/>
              </a:rPr>
              <a:t>highest </a:t>
            </a:r>
            <a:r>
              <a:rPr sz="2000" dirty="0">
                <a:solidFill>
                  <a:srgbClr val="404040"/>
                </a:solidFill>
                <a:cs typeface="Carlito"/>
              </a:rPr>
              <a:t>success </a:t>
            </a:r>
            <a:r>
              <a:rPr sz="2000" spc="-40" dirty="0">
                <a:solidFill>
                  <a:srgbClr val="404040"/>
                </a:solidFill>
                <a:cs typeface="Carlito"/>
              </a:rPr>
              <a:t>rate </a:t>
            </a:r>
            <a:r>
              <a:rPr sz="2000" spc="-5" dirty="0">
                <a:solidFill>
                  <a:srgbClr val="404040"/>
                </a:solidFill>
                <a:cs typeface="Carlito"/>
              </a:rPr>
              <a:t>with </a:t>
            </a:r>
            <a:r>
              <a:rPr sz="2000" dirty="0">
                <a:solidFill>
                  <a:srgbClr val="404040"/>
                </a:solidFill>
                <a:cs typeface="Carlito"/>
              </a:rPr>
              <a:t>10 </a:t>
            </a:r>
            <a:r>
              <a:rPr sz="2000" spc="-5" dirty="0">
                <a:solidFill>
                  <a:srgbClr val="404040"/>
                </a:solidFill>
                <a:cs typeface="Carlito"/>
              </a:rPr>
              <a:t>successful </a:t>
            </a:r>
            <a:r>
              <a:rPr sz="2000" dirty="0">
                <a:solidFill>
                  <a:srgbClr val="404040"/>
                </a:solidFill>
                <a:cs typeface="Carlito"/>
              </a:rPr>
              <a:t>landings and 3 </a:t>
            </a:r>
            <a:r>
              <a:rPr sz="2000" spc="-20" dirty="0">
                <a:solidFill>
                  <a:srgbClr val="404040"/>
                </a:solidFill>
                <a:cs typeface="Carlito"/>
              </a:rPr>
              <a:t>failed</a:t>
            </a:r>
            <a:r>
              <a:rPr sz="2000" spc="-105" dirty="0">
                <a:solidFill>
                  <a:srgbClr val="404040"/>
                </a:solidFill>
                <a:cs typeface="Carlito"/>
              </a:rPr>
              <a:t> </a:t>
            </a:r>
            <a:r>
              <a:rPr sz="2000" dirty="0">
                <a:solidFill>
                  <a:srgbClr val="404040"/>
                </a:solidFill>
                <a:cs typeface="Carlito"/>
              </a:rPr>
              <a:t>landings.</a:t>
            </a:r>
            <a:endParaRPr sz="2000" dirty="0">
              <a:cs typeface="Carlito"/>
            </a:endParaRPr>
          </a:p>
        </p:txBody>
      </p:sp>
      <p:sp>
        <p:nvSpPr>
          <p:cNvPr id="4" name="object 4"/>
          <p:cNvSpPr/>
          <p:nvPr/>
        </p:nvSpPr>
        <p:spPr>
          <a:xfrm>
            <a:off x="4811267" y="2243327"/>
            <a:ext cx="2570988" cy="257098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248155" y="2308860"/>
            <a:ext cx="3401568" cy="15240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8031480" y="2429255"/>
            <a:ext cx="324611" cy="304800"/>
          </a:xfrm>
          <a:prstGeom prst="rect">
            <a:avLst/>
          </a:prstGeom>
          <a:blipFill>
            <a:blip r:embed="rId4" cstate="print"/>
            <a:stretch>
              <a:fillRect/>
            </a:stretch>
          </a:blipFill>
        </p:spPr>
        <p:txBody>
          <a:bodyPr wrap="square" lIns="0" tIns="0" rIns="0" bIns="0" rtlCol="0"/>
          <a:lstStyle/>
          <a:p>
            <a:endParaRPr/>
          </a:p>
        </p:txBody>
      </p:sp>
      <p:sp>
        <p:nvSpPr>
          <p:cNvPr id="7" name="object 7"/>
          <p:cNvSpPr txBox="1">
            <a:spLocks noGrp="1"/>
          </p:cNvSpPr>
          <p:nvPr>
            <p:ph type="sldNum" sz="quarter" idx="7"/>
          </p:nvPr>
        </p:nvSpPr>
        <p:spPr>
          <a:xfrm>
            <a:off x="10948416" y="6568541"/>
            <a:ext cx="213359" cy="160020"/>
          </a:xfrm>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chemeClr val="bg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n-US" smtClean="0"/>
              <a:pPr marL="38100">
                <a:lnSpc>
                  <a:spcPts val="1100"/>
                </a:lnSpc>
              </a:pPr>
              <a:t>39</a:t>
            </a:fld>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008185" y="1570892"/>
            <a:ext cx="9730154" cy="42437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000" b="1" dirty="0">
                <a:solidFill>
                  <a:schemeClr val="accent3">
                    <a:lumMod val="25000"/>
                  </a:schemeClr>
                </a:solidFill>
                <a:latin typeface="Times New Roman" panose="02020603050405020304" pitchFamily="18" charset="0"/>
                <a:cs typeface="Times New Roman" panose="02020603050405020304" pitchFamily="18" charset="0"/>
              </a:rPr>
              <a:t>Background</a:t>
            </a:r>
          </a:p>
          <a:p>
            <a:pPr>
              <a:spcBef>
                <a:spcPts val="140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Comparison between the cost of rocket launches between companies.</a:t>
            </a:r>
          </a:p>
          <a:p>
            <a:pPr>
              <a:spcBef>
                <a:spcPts val="140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The reason why Space X has the best pricing ($62 million vs. $165 million)</a:t>
            </a:r>
          </a:p>
          <a:p>
            <a:pPr>
              <a:spcBef>
                <a:spcPts val="140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The ability to recover and reuse part of the first stage reduces the rocket launch cost.</a:t>
            </a:r>
          </a:p>
          <a:p>
            <a:pPr>
              <a:spcBef>
                <a:spcPts val="140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The project aims to develop a model to predict the success rate of the first stage of rocket launching.</a:t>
            </a:r>
          </a:p>
          <a:p>
            <a:pPr marL="0" indent="0">
              <a:spcBef>
                <a:spcPts val="1400"/>
              </a:spcBef>
              <a:buNone/>
            </a:pPr>
            <a:r>
              <a:rPr lang="en-US" sz="2000" b="1" dirty="0">
                <a:solidFill>
                  <a:schemeClr val="accent3">
                    <a:lumMod val="25000"/>
                  </a:schemeClr>
                </a:solidFill>
                <a:latin typeface="Times New Roman" panose="02020603050405020304" pitchFamily="18" charset="0"/>
                <a:cs typeface="Times New Roman" panose="02020603050405020304" pitchFamily="18" charset="0"/>
              </a:rPr>
              <a:t>Problems</a:t>
            </a:r>
          </a:p>
          <a:p>
            <a:pPr>
              <a:spcBef>
                <a:spcPts val="140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Factors that determine if the rocket will land successfully</a:t>
            </a:r>
          </a:p>
          <a:p>
            <a:pPr>
              <a:spcBef>
                <a:spcPts val="140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Space Y wants to develop a model to predict the success of stage 1 recovery</a:t>
            </a: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365125"/>
            <a:ext cx="10515600" cy="752769"/>
          </a:xfrm>
          <a:prstGeom prst="rect">
            <a:avLst/>
          </a:prstGeom>
        </p:spPr>
        <p:txBody>
          <a:bodyPr vert="horz" wrap="square" lIns="0" tIns="123189" rIns="0" bIns="0" rtlCol="0">
            <a:spAutoFit/>
          </a:bodyPr>
          <a:lstStyle/>
          <a:p>
            <a:pPr marL="168910" marR="5080">
              <a:lnSpc>
                <a:spcPts val="4910"/>
              </a:lnSpc>
              <a:spcBef>
                <a:spcPts val="969"/>
              </a:spcBef>
              <a:tabLst>
                <a:tab pos="10140315" algn="l"/>
              </a:tabLst>
            </a:pPr>
            <a:r>
              <a:rPr spc="-385" dirty="0">
                <a:solidFill>
                  <a:schemeClr val="accent1"/>
                </a:solidFill>
                <a:latin typeface="+mn-lt"/>
              </a:rPr>
              <a:t>Payload </a:t>
            </a:r>
            <a:r>
              <a:rPr spc="-390" dirty="0">
                <a:solidFill>
                  <a:schemeClr val="accent1"/>
                </a:solidFill>
                <a:latin typeface="+mn-lt"/>
              </a:rPr>
              <a:t>Mass </a:t>
            </a:r>
            <a:r>
              <a:rPr spc="-365" dirty="0">
                <a:solidFill>
                  <a:schemeClr val="accent1"/>
                </a:solidFill>
                <a:latin typeface="+mn-lt"/>
              </a:rPr>
              <a:t>vs. </a:t>
            </a:r>
            <a:r>
              <a:rPr spc="-520" dirty="0">
                <a:solidFill>
                  <a:schemeClr val="accent1"/>
                </a:solidFill>
                <a:latin typeface="+mn-lt"/>
              </a:rPr>
              <a:t>Success </a:t>
            </a:r>
            <a:r>
              <a:rPr spc="-365" dirty="0">
                <a:solidFill>
                  <a:schemeClr val="accent1"/>
                </a:solidFill>
                <a:latin typeface="+mn-lt"/>
              </a:rPr>
              <a:t>vs. </a:t>
            </a:r>
            <a:r>
              <a:rPr spc="-270" dirty="0">
                <a:solidFill>
                  <a:schemeClr val="accent1"/>
                </a:solidFill>
                <a:latin typeface="+mn-lt"/>
              </a:rPr>
              <a:t>Booster  </a:t>
            </a:r>
            <a:r>
              <a:rPr spc="-330" dirty="0">
                <a:solidFill>
                  <a:schemeClr val="accent1"/>
                </a:solidFill>
                <a:uFill>
                  <a:solidFill>
                    <a:srgbClr val="7D7D7D"/>
                  </a:solidFill>
                </a:uFill>
                <a:latin typeface="+mn-lt"/>
              </a:rPr>
              <a:t>Version</a:t>
            </a:r>
            <a:r>
              <a:rPr spc="-409" dirty="0">
                <a:solidFill>
                  <a:schemeClr val="accent1"/>
                </a:solidFill>
                <a:uFill>
                  <a:solidFill>
                    <a:srgbClr val="7D7D7D"/>
                  </a:solidFill>
                </a:uFill>
                <a:latin typeface="+mn-lt"/>
              </a:rPr>
              <a:t> </a:t>
            </a:r>
            <a:r>
              <a:rPr spc="-330" dirty="0">
                <a:solidFill>
                  <a:schemeClr val="accent1"/>
                </a:solidFill>
                <a:uFill>
                  <a:solidFill>
                    <a:srgbClr val="7D7D7D"/>
                  </a:solidFill>
                </a:uFill>
                <a:latin typeface="+mn-lt"/>
              </a:rPr>
              <a:t>Category</a:t>
            </a:r>
            <a:r>
              <a:rPr spc="-330" dirty="0">
                <a:uFill>
                  <a:solidFill>
                    <a:srgbClr val="7D7D7D"/>
                  </a:solidFill>
                </a:uFill>
                <a:latin typeface="+mn-lt"/>
              </a:rPr>
              <a:t>	</a:t>
            </a:r>
          </a:p>
        </p:txBody>
      </p:sp>
      <p:sp>
        <p:nvSpPr>
          <p:cNvPr id="4" name="object 4"/>
          <p:cNvSpPr/>
          <p:nvPr/>
        </p:nvSpPr>
        <p:spPr>
          <a:xfrm>
            <a:off x="417958" y="1774321"/>
            <a:ext cx="11568046" cy="2981568"/>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xfrm>
            <a:off x="10948416" y="6568541"/>
            <a:ext cx="213359" cy="160020"/>
          </a:xfrm>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chemeClr val="bg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n-US" smtClean="0"/>
              <a:pPr marL="38100">
                <a:lnSpc>
                  <a:spcPts val="1100"/>
                </a:lnSpc>
              </a:pPr>
              <a:t>40</a:t>
            </a:fld>
            <a:endParaRP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838200" y="365125"/>
            <a:ext cx="10515600" cy="13064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chemeClr val="tx1"/>
                </a:solidFill>
                <a:latin typeface="+mn-lt"/>
                <a:ea typeface="+mj-ea"/>
                <a:cs typeface="+mj-cs"/>
              </a:rPr>
              <a:t>Classification Accuracy</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38200" y="2005163"/>
            <a:ext cx="4152774" cy="4303464"/>
          </a:xfrm>
          <a:prstGeom prst="rect">
            <a:avLst/>
          </a:prstGeom>
        </p:spPr>
        <p:txBody>
          <a:bodyPr vert="horz" lIns="91440" tIns="45720" rIns="91440" bIns="45720" rtlCol="0">
            <a:normAutofit/>
          </a:bodyPr>
          <a:lstStyle/>
          <a:p>
            <a:pPr>
              <a:spcBef>
                <a:spcPts val="1400"/>
              </a:spcBef>
            </a:pPr>
            <a:r>
              <a:rPr lang="en-US" sz="2000" dirty="0"/>
              <a:t>Decision tree has the least classification accuracy</a:t>
            </a:r>
          </a:p>
        </p:txBody>
      </p:sp>
      <p:pic>
        <p:nvPicPr>
          <p:cNvPr id="6" name="Picture 5" descr="Text&#10;&#10;Description automatically generated">
            <a:extLst>
              <a:ext uri="{FF2B5EF4-FFF2-40B4-BE49-F238E27FC236}">
                <a16:creationId xmlns:a16="http://schemas.microsoft.com/office/drawing/2014/main" id="{ED35BCB8-E13F-3662-2991-9AF1508E1611}"/>
              </a:ext>
            </a:extLst>
          </p:cNvPr>
          <p:cNvPicPr>
            <a:picLocks noChangeAspect="1"/>
          </p:cNvPicPr>
          <p:nvPr/>
        </p:nvPicPr>
        <p:blipFill rotWithShape="1">
          <a:blip r:embed="rId2"/>
          <a:srcRect l="898" r="36302" b="1"/>
          <a:stretch/>
        </p:blipFill>
        <p:spPr>
          <a:xfrm>
            <a:off x="5183501" y="1809279"/>
            <a:ext cx="6170299" cy="4224808"/>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42</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693335"/>
            <a:ext cx="4223241" cy="4175653"/>
          </a:xfrm>
          <a:prstGeom prst="rect">
            <a:avLst/>
          </a:prstGeom>
        </p:spPr>
        <p:txBody>
          <a:bodyPr>
            <a:normAutofit/>
          </a:bodyPr>
          <a:lstStyle/>
          <a:p>
            <a:pPr>
              <a:lnSpc>
                <a:spcPct val="100000"/>
              </a:lnSpc>
              <a:spcBef>
                <a:spcPts val="1400"/>
              </a:spcBef>
            </a:pPr>
            <a:r>
              <a:rPr lang="en-US" sz="2200" dirty="0">
                <a:solidFill>
                  <a:schemeClr val="accent3">
                    <a:lumMod val="25000"/>
                  </a:schemeClr>
                </a:solidFill>
              </a:rPr>
              <a:t>There were 12 successful landings when the true label was successful landing</a:t>
            </a:r>
          </a:p>
          <a:p>
            <a:pPr>
              <a:lnSpc>
                <a:spcPct val="100000"/>
              </a:lnSpc>
              <a:spcBef>
                <a:spcPts val="1400"/>
              </a:spcBef>
            </a:pPr>
            <a:r>
              <a:rPr lang="en-US" sz="2200" dirty="0">
                <a:solidFill>
                  <a:schemeClr val="accent3">
                    <a:lumMod val="25000"/>
                  </a:schemeClr>
                </a:solidFill>
              </a:rPr>
              <a:t>Only 3 samples were misclassified</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Confusion Matrix</a:t>
            </a:r>
          </a:p>
        </p:txBody>
      </p:sp>
      <p:pic>
        <p:nvPicPr>
          <p:cNvPr id="7" name="Picture 6" descr="Application&#10;&#10;Description automatically generated with medium confidence">
            <a:extLst>
              <a:ext uri="{FF2B5EF4-FFF2-40B4-BE49-F238E27FC236}">
                <a16:creationId xmlns:a16="http://schemas.microsoft.com/office/drawing/2014/main" id="{AC5244AC-4FAE-C136-CE39-8EBB64CD8B23}"/>
              </a:ext>
            </a:extLst>
          </p:cNvPr>
          <p:cNvPicPr>
            <a:picLocks noChangeAspect="1"/>
          </p:cNvPicPr>
          <p:nvPr/>
        </p:nvPicPr>
        <p:blipFill>
          <a:blip r:embed="rId3"/>
          <a:stretch>
            <a:fillRect/>
          </a:stretch>
        </p:blipFill>
        <p:spPr>
          <a:xfrm>
            <a:off x="5165613" y="1329271"/>
            <a:ext cx="6119998" cy="453971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3890746"/>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rPr>
              <a:t>Space Y tasks us with developing a machine-learning model that would make them competitive with Space X.</a:t>
            </a:r>
          </a:p>
          <a:p>
            <a:pPr>
              <a:lnSpc>
                <a:spcPct val="100000"/>
              </a:lnSpc>
              <a:spcBef>
                <a:spcPts val="1400"/>
              </a:spcBef>
            </a:pPr>
            <a:r>
              <a:rPr lang="en-US" sz="2200" dirty="0">
                <a:solidFill>
                  <a:schemeClr val="accent3">
                    <a:lumMod val="25000"/>
                  </a:schemeClr>
                </a:solidFill>
              </a:rPr>
              <a:t>The aim is to predict when Stage 1 will successfully land to save money.</a:t>
            </a:r>
          </a:p>
          <a:p>
            <a:pPr>
              <a:lnSpc>
                <a:spcPct val="100000"/>
              </a:lnSpc>
              <a:spcBef>
                <a:spcPts val="1400"/>
              </a:spcBef>
            </a:pPr>
            <a:r>
              <a:rPr lang="en-US" sz="2200" dirty="0">
                <a:solidFill>
                  <a:schemeClr val="accent3">
                    <a:lumMod val="25000"/>
                  </a:schemeClr>
                </a:solidFill>
              </a:rPr>
              <a:t>Data were collected from public SpaceX API and web scraping SpaceX Wikipedia page</a:t>
            </a:r>
          </a:p>
          <a:p>
            <a:pPr>
              <a:lnSpc>
                <a:spcPct val="100000"/>
              </a:lnSpc>
              <a:spcBef>
                <a:spcPts val="1400"/>
              </a:spcBef>
            </a:pPr>
            <a:r>
              <a:rPr lang="en-US" sz="2200" dirty="0">
                <a:solidFill>
                  <a:schemeClr val="accent3">
                    <a:lumMod val="25000"/>
                  </a:schemeClr>
                </a:solidFill>
              </a:rPr>
              <a:t>We created a dashboard for visualization and interaction with the data</a:t>
            </a:r>
          </a:p>
          <a:p>
            <a:pPr>
              <a:lnSpc>
                <a:spcPct val="100000"/>
              </a:lnSpc>
              <a:spcBef>
                <a:spcPts val="1400"/>
              </a:spcBef>
            </a:pPr>
            <a:r>
              <a:rPr lang="en-US" sz="2200" dirty="0">
                <a:solidFill>
                  <a:schemeClr val="accent3">
                    <a:lumMod val="25000"/>
                  </a:schemeClr>
                </a:solidFill>
              </a:rPr>
              <a:t>The decision tree has the least classification accuracy of the four machine-learning models</a:t>
            </a:r>
          </a:p>
          <a:p>
            <a:pPr>
              <a:lnSpc>
                <a:spcPct val="100000"/>
              </a:lnSpc>
              <a:spcBef>
                <a:spcPts val="1400"/>
              </a:spcBef>
            </a:pPr>
            <a:r>
              <a:rPr lang="en-US" sz="2200" dirty="0">
                <a:solidFill>
                  <a:schemeClr val="accent3">
                    <a:lumMod val="25000"/>
                  </a:schemeClr>
                </a:solidFill>
              </a:rPr>
              <a:t>More data should be collected to better determine the best machine learning model and improve accuracy</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Conclusions</a:t>
            </a: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Appendix</a:t>
            </a:r>
          </a:p>
        </p:txBody>
      </p:sp>
      <p:sp>
        <p:nvSpPr>
          <p:cNvPr id="2" name="object 4">
            <a:extLst>
              <a:ext uri="{FF2B5EF4-FFF2-40B4-BE49-F238E27FC236}">
                <a16:creationId xmlns:a16="http://schemas.microsoft.com/office/drawing/2014/main" id="{34E46DC3-5EE9-5395-FFD4-FA7016349DB6}"/>
              </a:ext>
            </a:extLst>
          </p:cNvPr>
          <p:cNvSpPr txBox="1"/>
          <p:nvPr/>
        </p:nvSpPr>
        <p:spPr>
          <a:xfrm>
            <a:off x="770011" y="1778000"/>
            <a:ext cx="10515600" cy="3628557"/>
          </a:xfrm>
          <a:prstGeom prst="rect">
            <a:avLst/>
          </a:prstGeom>
        </p:spPr>
        <p:txBody>
          <a:bodyPr vert="horz" wrap="square" lIns="0" tIns="164465" rIns="0" bIns="0" rtlCol="0">
            <a:spAutoFit/>
          </a:bodyPr>
          <a:lstStyle/>
          <a:p>
            <a:pPr marL="12700">
              <a:lnSpc>
                <a:spcPct val="100000"/>
              </a:lnSpc>
              <a:spcBef>
                <a:spcPts val="1295"/>
              </a:spcBef>
            </a:pPr>
            <a:r>
              <a:rPr sz="2000" u="heavy" dirty="0">
                <a:solidFill>
                  <a:srgbClr val="404040"/>
                </a:solidFill>
                <a:uFill>
                  <a:solidFill>
                    <a:srgbClr val="404040"/>
                  </a:solidFill>
                </a:uFill>
                <a:cs typeface="Carlito"/>
              </a:rPr>
              <a:t>GitHub </a:t>
            </a:r>
            <a:r>
              <a:rPr sz="2000" u="heavy" spc="-10" dirty="0">
                <a:solidFill>
                  <a:srgbClr val="404040"/>
                </a:solidFill>
                <a:uFill>
                  <a:solidFill>
                    <a:srgbClr val="404040"/>
                  </a:solidFill>
                </a:uFill>
                <a:cs typeface="Carlito"/>
              </a:rPr>
              <a:t>repository</a:t>
            </a:r>
            <a:r>
              <a:rPr sz="2000" u="heavy" spc="-40" dirty="0">
                <a:solidFill>
                  <a:srgbClr val="404040"/>
                </a:solidFill>
                <a:uFill>
                  <a:solidFill>
                    <a:srgbClr val="404040"/>
                  </a:solidFill>
                </a:uFill>
                <a:cs typeface="Carlito"/>
              </a:rPr>
              <a:t> </a:t>
            </a:r>
            <a:r>
              <a:rPr lang="en-US" sz="2000" u="heavy" spc="-5" dirty="0">
                <a:solidFill>
                  <a:srgbClr val="404040"/>
                </a:solidFill>
                <a:uFill>
                  <a:solidFill>
                    <a:srgbClr val="404040"/>
                  </a:solidFill>
                </a:uFill>
                <a:cs typeface="Carlito"/>
              </a:rPr>
              <a:t>URL</a:t>
            </a:r>
            <a:r>
              <a:rPr sz="2000" u="heavy" spc="-5" dirty="0">
                <a:solidFill>
                  <a:srgbClr val="404040"/>
                </a:solidFill>
                <a:uFill>
                  <a:solidFill>
                    <a:srgbClr val="404040"/>
                  </a:solidFill>
                </a:uFill>
                <a:cs typeface="Carlito"/>
              </a:rPr>
              <a:t>:</a:t>
            </a:r>
            <a:endParaRPr sz="2000" dirty="0">
              <a:cs typeface="Carlito"/>
            </a:endParaRPr>
          </a:p>
          <a:p>
            <a:r>
              <a:rPr lang="en-US" sz="2000" dirty="0">
                <a:solidFill>
                  <a:schemeClr val="accent1"/>
                </a:solidFill>
                <a:ea typeface="SF Pro" pitchFamily="2" charset="0"/>
                <a:cs typeface="Times New Roman" panose="02020603050405020304" pitchFamily="18" charset="0"/>
                <a:hlinkClick r:id="rId4">
                  <a:extLst>
                    <a:ext uri="{A12FA001-AC4F-418D-AE19-62706E023703}">
                      <ahyp:hlinkClr xmlns:ahyp="http://schemas.microsoft.com/office/drawing/2018/hyperlinkcolor" val="tx"/>
                    </a:ext>
                  </a:extLst>
                </a:hlinkClick>
              </a:rPr>
              <a:t>https://github.com/Saishola/IBM-Data-Science-Capstone</a:t>
            </a:r>
            <a:endParaRPr lang="en-US" sz="2000" dirty="0">
              <a:solidFill>
                <a:schemeClr val="accent1"/>
              </a:solidFill>
              <a:ea typeface="SF Pro" pitchFamily="2" charset="0"/>
              <a:cs typeface="Times New Roman" panose="02020603050405020304" pitchFamily="18" charset="0"/>
            </a:endParaRPr>
          </a:p>
          <a:p>
            <a:pPr>
              <a:lnSpc>
                <a:spcPct val="100000"/>
              </a:lnSpc>
              <a:spcBef>
                <a:spcPts val="40"/>
              </a:spcBef>
            </a:pPr>
            <a:endParaRPr sz="1750" dirty="0">
              <a:cs typeface="Carlito"/>
            </a:endParaRPr>
          </a:p>
          <a:p>
            <a:pPr marL="12700">
              <a:lnSpc>
                <a:spcPct val="100000"/>
              </a:lnSpc>
              <a:spcBef>
                <a:spcPts val="5"/>
              </a:spcBef>
            </a:pPr>
            <a:r>
              <a:rPr sz="2000" u="heavy" spc="-5" dirty="0">
                <a:solidFill>
                  <a:srgbClr val="404040"/>
                </a:solidFill>
                <a:uFill>
                  <a:solidFill>
                    <a:srgbClr val="404040"/>
                  </a:solidFill>
                </a:uFill>
                <a:cs typeface="Carlito"/>
              </a:rPr>
              <a:t>Instructor</a:t>
            </a:r>
            <a:r>
              <a:rPr lang="en-IN" sz="2000" u="heavy" spc="-5" dirty="0">
                <a:solidFill>
                  <a:srgbClr val="404040"/>
                </a:solidFill>
                <a:uFill>
                  <a:solidFill>
                    <a:srgbClr val="404040"/>
                  </a:solidFill>
                </a:uFill>
                <a:cs typeface="Carlito"/>
              </a:rPr>
              <a:t>s</a:t>
            </a:r>
            <a:r>
              <a:rPr sz="2000" u="heavy" spc="-5" dirty="0">
                <a:solidFill>
                  <a:srgbClr val="404040"/>
                </a:solidFill>
                <a:uFill>
                  <a:solidFill>
                    <a:srgbClr val="404040"/>
                  </a:solidFill>
                </a:uFill>
                <a:cs typeface="Carlito"/>
              </a:rPr>
              <a:t>:</a:t>
            </a:r>
            <a:endParaRPr sz="2000" dirty="0">
              <a:cs typeface="Carlito"/>
            </a:endParaRPr>
          </a:p>
          <a:p>
            <a:pPr algn="l"/>
            <a:r>
              <a:rPr lang="en-IN" sz="2000" b="1" i="0" dirty="0">
                <a:solidFill>
                  <a:srgbClr val="24292F"/>
                </a:solidFill>
                <a:effectLst/>
              </a:rPr>
              <a:t>Instructors: </a:t>
            </a:r>
            <a:r>
              <a:rPr lang="en-IN" sz="2000" b="1" i="0" dirty="0" err="1">
                <a:solidFill>
                  <a:srgbClr val="24292F"/>
                </a:solidFill>
                <a:effectLst/>
              </a:rPr>
              <a:t>Rav</a:t>
            </a:r>
            <a:r>
              <a:rPr lang="en-IN" sz="2000" b="1" i="0" dirty="0">
                <a:solidFill>
                  <a:srgbClr val="24292F"/>
                </a:solidFill>
                <a:effectLst/>
              </a:rPr>
              <a:t> Ahuja, Alex </a:t>
            </a:r>
            <a:r>
              <a:rPr lang="en-IN" sz="2000" b="1" i="0" dirty="0" err="1">
                <a:solidFill>
                  <a:srgbClr val="24292F"/>
                </a:solidFill>
                <a:effectLst/>
              </a:rPr>
              <a:t>Aklson</a:t>
            </a:r>
            <a:r>
              <a:rPr lang="en-IN" sz="2000" b="1" i="0" dirty="0">
                <a:solidFill>
                  <a:srgbClr val="24292F"/>
                </a:solidFill>
                <a:effectLst/>
              </a:rPr>
              <a:t>, </a:t>
            </a:r>
            <a:r>
              <a:rPr lang="en-IN" sz="2000" b="1" i="0" dirty="0" err="1">
                <a:solidFill>
                  <a:srgbClr val="24292F"/>
                </a:solidFill>
                <a:effectLst/>
              </a:rPr>
              <a:t>Aije</a:t>
            </a:r>
            <a:r>
              <a:rPr lang="en-IN" sz="2000" b="1" i="0" dirty="0">
                <a:solidFill>
                  <a:srgbClr val="24292F"/>
                </a:solidFill>
                <a:effectLst/>
              </a:rPr>
              <a:t> </a:t>
            </a:r>
            <a:r>
              <a:rPr lang="en-IN" sz="2000" b="1" i="0" dirty="0" err="1">
                <a:solidFill>
                  <a:srgbClr val="24292F"/>
                </a:solidFill>
                <a:effectLst/>
              </a:rPr>
              <a:t>Egwaikhide</a:t>
            </a:r>
            <a:r>
              <a:rPr lang="en-IN" sz="2000" b="1" i="0" dirty="0">
                <a:solidFill>
                  <a:srgbClr val="24292F"/>
                </a:solidFill>
                <a:effectLst/>
              </a:rPr>
              <a:t>, Svetlana Levitan, Romeo </a:t>
            </a:r>
            <a:r>
              <a:rPr lang="en-IN" sz="2000" b="1" i="0" dirty="0" err="1">
                <a:solidFill>
                  <a:srgbClr val="24292F"/>
                </a:solidFill>
                <a:effectLst/>
              </a:rPr>
              <a:t>Kienzler</a:t>
            </a:r>
            <a:r>
              <a:rPr lang="en-IN" sz="2000" b="1" i="0" dirty="0">
                <a:solidFill>
                  <a:srgbClr val="24292F"/>
                </a:solidFill>
                <a:effectLst/>
              </a:rPr>
              <a:t>, </a:t>
            </a:r>
            <a:r>
              <a:rPr lang="en-IN" sz="2000" b="1" i="0" dirty="0" err="1">
                <a:solidFill>
                  <a:srgbClr val="24292F"/>
                </a:solidFill>
                <a:effectLst/>
              </a:rPr>
              <a:t>Polong</a:t>
            </a:r>
            <a:r>
              <a:rPr lang="en-IN" sz="2000" b="1" i="0" dirty="0">
                <a:solidFill>
                  <a:srgbClr val="24292F"/>
                </a:solidFill>
                <a:effectLst/>
              </a:rPr>
              <a:t> Lin, Joseph </a:t>
            </a:r>
            <a:r>
              <a:rPr lang="en-IN" sz="2000" b="1" i="0" dirty="0" err="1">
                <a:solidFill>
                  <a:srgbClr val="24292F"/>
                </a:solidFill>
                <a:effectLst/>
              </a:rPr>
              <a:t>Santarcangelo</a:t>
            </a:r>
            <a:r>
              <a:rPr lang="en-IN" sz="2000" b="1" i="0" dirty="0">
                <a:solidFill>
                  <a:srgbClr val="24292F"/>
                </a:solidFill>
                <a:effectLst/>
              </a:rPr>
              <a:t>, Azim </a:t>
            </a:r>
            <a:r>
              <a:rPr lang="en-IN" sz="2000" b="1" i="0" dirty="0" err="1">
                <a:solidFill>
                  <a:srgbClr val="24292F"/>
                </a:solidFill>
                <a:effectLst/>
              </a:rPr>
              <a:t>Hirjani</a:t>
            </a:r>
            <a:r>
              <a:rPr lang="en-IN" sz="2000" b="1" i="0" dirty="0">
                <a:solidFill>
                  <a:srgbClr val="24292F"/>
                </a:solidFill>
                <a:effectLst/>
              </a:rPr>
              <a:t>, </a:t>
            </a:r>
            <a:r>
              <a:rPr lang="en-IN" sz="2000" b="1" i="0" dirty="0" err="1">
                <a:solidFill>
                  <a:srgbClr val="24292F"/>
                </a:solidFill>
                <a:effectLst/>
              </a:rPr>
              <a:t>Hima</a:t>
            </a:r>
            <a:r>
              <a:rPr lang="en-IN" sz="2000" b="1" i="0" dirty="0">
                <a:solidFill>
                  <a:srgbClr val="24292F"/>
                </a:solidFill>
                <a:effectLst/>
              </a:rPr>
              <a:t> Vasudevan, </a:t>
            </a:r>
            <a:r>
              <a:rPr lang="en-IN" sz="2000" b="1" i="0" dirty="0" err="1">
                <a:solidFill>
                  <a:srgbClr val="24292F"/>
                </a:solidFill>
                <a:effectLst/>
              </a:rPr>
              <a:t>Saishruthi</a:t>
            </a:r>
            <a:r>
              <a:rPr lang="en-IN" sz="2000" b="1" i="0" dirty="0">
                <a:solidFill>
                  <a:srgbClr val="24292F"/>
                </a:solidFill>
                <a:effectLst/>
              </a:rPr>
              <a:t> Swaminathan, Saeed </a:t>
            </a:r>
            <a:r>
              <a:rPr lang="en-IN" sz="2000" b="1" i="0" dirty="0" err="1">
                <a:solidFill>
                  <a:srgbClr val="24292F"/>
                </a:solidFill>
                <a:effectLst/>
              </a:rPr>
              <a:t>Aghabozorgi</a:t>
            </a:r>
            <a:r>
              <a:rPr lang="en-IN" sz="2000" b="1" i="0" dirty="0">
                <a:solidFill>
                  <a:srgbClr val="24292F"/>
                </a:solidFill>
                <a:effectLst/>
              </a:rPr>
              <a:t>, Yan Luo</a:t>
            </a:r>
          </a:p>
          <a:p>
            <a:pPr>
              <a:lnSpc>
                <a:spcPct val="100000"/>
              </a:lnSpc>
            </a:pPr>
            <a:endParaRPr sz="2000" dirty="0">
              <a:cs typeface="Carlito"/>
            </a:endParaRPr>
          </a:p>
          <a:p>
            <a:pPr>
              <a:lnSpc>
                <a:spcPct val="100000"/>
              </a:lnSpc>
              <a:spcBef>
                <a:spcPts val="40"/>
              </a:spcBef>
            </a:pPr>
            <a:endParaRPr sz="1750" dirty="0">
              <a:cs typeface="Carlito"/>
            </a:endParaRPr>
          </a:p>
          <a:p>
            <a:pPr marL="12700">
              <a:lnSpc>
                <a:spcPct val="100000"/>
              </a:lnSpc>
              <a:spcBef>
                <a:spcPts val="5"/>
              </a:spcBef>
            </a:pPr>
            <a:r>
              <a:rPr sz="2000" u="heavy" dirty="0">
                <a:solidFill>
                  <a:srgbClr val="404040"/>
                </a:solidFill>
                <a:uFill>
                  <a:solidFill>
                    <a:srgbClr val="404040"/>
                  </a:solidFill>
                </a:uFill>
                <a:cs typeface="Carlito"/>
              </a:rPr>
              <a:t>Special </a:t>
            </a:r>
            <a:r>
              <a:rPr sz="2000" u="heavy" spc="-15" dirty="0">
                <a:solidFill>
                  <a:srgbClr val="404040"/>
                </a:solidFill>
                <a:uFill>
                  <a:solidFill>
                    <a:srgbClr val="404040"/>
                  </a:solidFill>
                </a:uFill>
                <a:cs typeface="Carlito"/>
              </a:rPr>
              <a:t>Thanks </a:t>
            </a:r>
            <a:r>
              <a:rPr sz="2000" u="heavy" spc="-20" dirty="0">
                <a:solidFill>
                  <a:srgbClr val="404040"/>
                </a:solidFill>
                <a:uFill>
                  <a:solidFill>
                    <a:srgbClr val="404040"/>
                  </a:solidFill>
                </a:uFill>
                <a:cs typeface="Carlito"/>
              </a:rPr>
              <a:t>to </a:t>
            </a:r>
            <a:r>
              <a:rPr sz="2000" u="heavy" dirty="0">
                <a:solidFill>
                  <a:srgbClr val="404040"/>
                </a:solidFill>
                <a:uFill>
                  <a:solidFill>
                    <a:srgbClr val="404040"/>
                  </a:solidFill>
                </a:uFill>
                <a:cs typeface="Carlito"/>
              </a:rPr>
              <a:t>All </a:t>
            </a:r>
            <a:r>
              <a:rPr sz="2000" u="heavy" spc="-20" dirty="0">
                <a:solidFill>
                  <a:srgbClr val="404040"/>
                </a:solidFill>
                <a:uFill>
                  <a:solidFill>
                    <a:srgbClr val="404040"/>
                  </a:solidFill>
                </a:uFill>
                <a:cs typeface="Carlito"/>
              </a:rPr>
              <a:t>Instructors:</a:t>
            </a:r>
            <a:endParaRPr sz="2000" dirty="0">
              <a:cs typeface="Carlito"/>
            </a:endParaRPr>
          </a:p>
          <a:p>
            <a:pPr marL="12700">
              <a:lnSpc>
                <a:spcPct val="100000"/>
              </a:lnSpc>
              <a:spcBef>
                <a:spcPts val="1200"/>
              </a:spcBef>
            </a:pPr>
            <a:r>
              <a:rPr sz="2000" u="heavy" spc="-20" dirty="0">
                <a:solidFill>
                  <a:srgbClr val="800080"/>
                </a:solidFill>
                <a:uFill>
                  <a:solidFill>
                    <a:srgbClr val="2996E1"/>
                  </a:solidFill>
                </a:uFill>
                <a:cs typeface="Carlito"/>
                <a:hlinkClick r:id="rId5"/>
              </a:rPr>
              <a:t>https://www.coursera.org/professional-certificates/ibm-data-science?#instructors</a:t>
            </a:r>
            <a:endParaRPr sz="2000" dirty="0">
              <a:cs typeface="Carlito"/>
            </a:endParaRPr>
          </a:p>
        </p:txBody>
      </p:sp>
    </p:spTree>
    <p:extLst>
      <p:ext uri="{BB962C8B-B14F-4D97-AF65-F5344CB8AC3E}">
        <p14:creationId xmlns:p14="http://schemas.microsoft.com/office/powerpoint/2010/main" val="3410008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5</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8800" dirty="0">
                <a:solidFill>
                  <a:schemeClr val="accent3">
                    <a:lumMod val="25000"/>
                  </a:schemeClr>
                </a:solidFill>
                <a:latin typeface="+mn-lt"/>
                <a:cs typeface="Times New Roman" panose="02020603050405020304" pitchFamily="18" charset="0"/>
              </a:rPr>
              <a:t>Data collection methodology:</a:t>
            </a:r>
          </a:p>
          <a:p>
            <a:pPr lvl="1">
              <a:lnSpc>
                <a:spcPct val="120000"/>
              </a:lnSpc>
              <a:spcBef>
                <a:spcPts val="1400"/>
              </a:spcBef>
            </a:pPr>
            <a:r>
              <a:rPr lang="en-US" sz="7200" dirty="0">
                <a:solidFill>
                  <a:schemeClr val="accent3">
                    <a:lumMod val="25000"/>
                  </a:schemeClr>
                </a:solidFill>
                <a:latin typeface="+mn-lt"/>
                <a:cs typeface="Times New Roman" panose="02020603050405020304" pitchFamily="18" charset="0"/>
              </a:rPr>
              <a:t>Data was extracted from SpaceX API and SpaceX Wikipedia page </a:t>
            </a:r>
          </a:p>
          <a:p>
            <a:pPr>
              <a:lnSpc>
                <a:spcPct val="120000"/>
              </a:lnSpc>
              <a:spcBef>
                <a:spcPts val="1400"/>
              </a:spcBef>
            </a:pPr>
            <a:r>
              <a:rPr lang="en-US" sz="8800" dirty="0">
                <a:solidFill>
                  <a:schemeClr val="accent3">
                    <a:lumMod val="25000"/>
                  </a:schemeClr>
                </a:solidFill>
                <a:latin typeface="+mn-lt"/>
                <a:cs typeface="Times New Roman" panose="02020603050405020304" pitchFamily="18" charset="0"/>
              </a:rPr>
              <a:t>Perform data wrangling</a:t>
            </a:r>
          </a:p>
          <a:p>
            <a:pPr lvl="1">
              <a:lnSpc>
                <a:spcPct val="120000"/>
              </a:lnSpc>
              <a:spcBef>
                <a:spcPts val="1400"/>
              </a:spcBef>
            </a:pPr>
            <a:r>
              <a:rPr lang="en-US" sz="7600" dirty="0">
                <a:solidFill>
                  <a:schemeClr val="bg2">
                    <a:lumMod val="50000"/>
                  </a:schemeClr>
                </a:solidFill>
                <a:latin typeface="+mn-lt"/>
                <a:cs typeface="Times New Roman" panose="02020603050405020304" pitchFamily="18" charset="0"/>
              </a:rPr>
              <a:t>Classified true landings as successful and unsuccessful otherwise.</a:t>
            </a:r>
          </a:p>
          <a:p>
            <a:pPr lvl="1">
              <a:lnSpc>
                <a:spcPct val="120000"/>
              </a:lnSpc>
              <a:spcBef>
                <a:spcPts val="1400"/>
              </a:spcBef>
            </a:pPr>
            <a:r>
              <a:rPr lang="en-US" sz="7600" dirty="0">
                <a:solidFill>
                  <a:schemeClr val="bg2">
                    <a:lumMod val="50000"/>
                  </a:schemeClr>
                </a:solidFill>
                <a:latin typeface="+mn-lt"/>
                <a:cs typeface="Times New Roman" panose="02020603050405020304" pitchFamily="18" charset="0"/>
              </a:rPr>
              <a:t>Used one-hot encoding on categorical features</a:t>
            </a:r>
          </a:p>
          <a:p>
            <a:pPr>
              <a:lnSpc>
                <a:spcPct val="120000"/>
              </a:lnSpc>
              <a:spcBef>
                <a:spcPts val="1400"/>
              </a:spcBef>
            </a:pPr>
            <a:r>
              <a:rPr lang="en-US" sz="8800" dirty="0">
                <a:solidFill>
                  <a:schemeClr val="accent3">
                    <a:lumMod val="25000"/>
                  </a:schemeClr>
                </a:solidFill>
                <a:latin typeface="+mn-lt"/>
                <a:cs typeface="Times New Roman" panose="02020603050405020304" pitchFamily="18" charset="0"/>
              </a:rPr>
              <a:t>Perform exploratory data analysis (EDA) using visualization and SQL</a:t>
            </a:r>
          </a:p>
          <a:p>
            <a:pPr>
              <a:lnSpc>
                <a:spcPct val="120000"/>
              </a:lnSpc>
              <a:spcBef>
                <a:spcPts val="1400"/>
              </a:spcBef>
            </a:pPr>
            <a:r>
              <a:rPr lang="en-US" sz="8800" dirty="0">
                <a:solidFill>
                  <a:schemeClr val="accent3">
                    <a:lumMod val="25000"/>
                  </a:schemeClr>
                </a:solidFill>
                <a:latin typeface="+mn-lt"/>
                <a:cs typeface="Times New Roman" panose="02020603050405020304" pitchFamily="18" charset="0"/>
              </a:rPr>
              <a:t>Perform interactive visual analytics using Folium and </a:t>
            </a:r>
            <a:r>
              <a:rPr lang="en-US" sz="8800" dirty="0" err="1">
                <a:solidFill>
                  <a:schemeClr val="accent3">
                    <a:lumMod val="25000"/>
                  </a:schemeClr>
                </a:solidFill>
                <a:latin typeface="+mn-lt"/>
                <a:cs typeface="Times New Roman" panose="02020603050405020304" pitchFamily="18" charset="0"/>
              </a:rPr>
              <a:t>Plotly</a:t>
            </a:r>
            <a:r>
              <a:rPr lang="en-US" sz="8800" dirty="0">
                <a:solidFill>
                  <a:schemeClr val="accent3">
                    <a:lumMod val="25000"/>
                  </a:schemeClr>
                </a:solidFill>
                <a:latin typeface="+mn-lt"/>
                <a:cs typeface="Times New Roman" panose="02020603050405020304" pitchFamily="18" charset="0"/>
              </a:rPr>
              <a:t> Dash</a:t>
            </a:r>
          </a:p>
          <a:p>
            <a:pPr>
              <a:lnSpc>
                <a:spcPct val="120000"/>
              </a:lnSpc>
              <a:spcBef>
                <a:spcPts val="1400"/>
              </a:spcBef>
            </a:pPr>
            <a:r>
              <a:rPr lang="en-US" sz="8800" dirty="0">
                <a:solidFill>
                  <a:schemeClr val="accent3">
                    <a:lumMod val="25000"/>
                  </a:schemeClr>
                </a:solidFill>
                <a:latin typeface="+mn-lt"/>
                <a:cs typeface="Times New Roman" panose="02020603050405020304" pitchFamily="18" charset="0"/>
              </a:rPr>
              <a:t>Perform predictive analysis using classification models</a:t>
            </a:r>
          </a:p>
          <a:p>
            <a:pPr lvl="1">
              <a:lnSpc>
                <a:spcPct val="120000"/>
              </a:lnSpc>
              <a:spcBef>
                <a:spcPts val="1400"/>
              </a:spcBef>
            </a:pPr>
            <a:r>
              <a:rPr lang="en-US" sz="7600" dirty="0">
                <a:solidFill>
                  <a:schemeClr val="bg2">
                    <a:lumMod val="50000"/>
                  </a:schemeClr>
                </a:solidFill>
                <a:latin typeface="+mn-lt"/>
                <a:cs typeface="Times New Roman" panose="02020603050405020304" pitchFamily="18" charset="0"/>
              </a:rPr>
              <a:t>Utilized </a:t>
            </a:r>
            <a:r>
              <a:rPr lang="en-US" sz="7600" dirty="0" err="1">
                <a:solidFill>
                  <a:schemeClr val="bg2">
                    <a:lumMod val="50000"/>
                  </a:schemeClr>
                </a:solidFill>
                <a:latin typeface="+mn-lt"/>
                <a:cs typeface="Times New Roman" panose="02020603050405020304" pitchFamily="18" charset="0"/>
              </a:rPr>
              <a:t>GridSearchCV</a:t>
            </a:r>
            <a:r>
              <a:rPr lang="en-US" sz="7600" dirty="0">
                <a:solidFill>
                  <a:schemeClr val="bg2">
                    <a:lumMod val="50000"/>
                  </a:schemeClr>
                </a:solidFill>
                <a:latin typeface="+mn-lt"/>
                <a:cs typeface="Times New Roman" panose="02020603050405020304" pitchFamily="18" charset="0"/>
              </a:rPr>
              <a:t> to select the best model parameters</a:t>
            </a:r>
          </a:p>
          <a:p>
            <a:pPr>
              <a:lnSpc>
                <a:spcPct val="120000"/>
              </a:lnSpc>
              <a:spcBef>
                <a:spcPts val="1400"/>
              </a:spcBef>
            </a:pPr>
            <a:endParaRPr lang="en-US" sz="8800" dirty="0">
              <a:solidFill>
                <a:schemeClr val="accent3">
                  <a:lumMod val="25000"/>
                </a:schemeClr>
              </a:solidFill>
              <a:latin typeface="+mn-lt"/>
            </a:endParaRPr>
          </a:p>
          <a:p>
            <a:pPr>
              <a:lnSpc>
                <a:spcPct val="100000"/>
              </a:lnSpc>
              <a:spcBef>
                <a:spcPts val="1400"/>
              </a:spcBef>
            </a:pPr>
            <a:endParaRPr lang="en-US" sz="2200" dirty="0">
              <a:solidFill>
                <a:schemeClr val="accent3">
                  <a:lumMod val="25000"/>
                </a:schemeClr>
              </a:solidFill>
              <a:latin typeface="+mn-lt"/>
            </a:endParaRPr>
          </a:p>
          <a:p>
            <a:pPr>
              <a:lnSpc>
                <a:spcPct val="100000"/>
              </a:lnSpc>
              <a:spcBef>
                <a:spcPts val="1400"/>
              </a:spcBef>
            </a:pPr>
            <a:endParaRPr lang="en-US" sz="2200" dirty="0">
              <a:solidFill>
                <a:schemeClr val="accent3">
                  <a:lumMod val="25000"/>
                </a:schemeClr>
              </a:solidFill>
              <a:latin typeface="+mn-lt"/>
            </a:endParaRPr>
          </a:p>
          <a:p>
            <a:pPr>
              <a:lnSpc>
                <a:spcPct val="100000"/>
              </a:lnSpc>
              <a:spcBef>
                <a:spcPts val="1400"/>
              </a:spcBef>
            </a:pPr>
            <a:endParaRPr lang="en-US" sz="2200" dirty="0">
              <a:solidFill>
                <a:schemeClr val="accent3">
                  <a:lumMod val="25000"/>
                </a:schemeClr>
              </a:solidFill>
              <a:latin typeface="+mn-lt"/>
            </a:endParaRPr>
          </a:p>
          <a:p>
            <a:pPr>
              <a:lnSpc>
                <a:spcPct val="100000"/>
              </a:lnSpc>
              <a:spcBef>
                <a:spcPts val="1400"/>
              </a:spcBef>
            </a:pPr>
            <a:endParaRPr lang="en-US" sz="2200" dirty="0">
              <a:solidFill>
                <a:schemeClr val="accent3">
                  <a:lumMod val="25000"/>
                </a:schemeClr>
              </a:solidFill>
              <a:latin typeface="+mn-lt"/>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cs typeface="Times New Roman" panose="02020603050405020304" pitchFamily="18" charset="0"/>
              </a:rPr>
              <a:t>Methodology</a:t>
            </a:r>
          </a:p>
        </p:txBody>
      </p:sp>
    </p:spTree>
    <p:extLst>
      <p:ext uri="{BB962C8B-B14F-4D97-AF65-F5344CB8AC3E}">
        <p14:creationId xmlns:p14="http://schemas.microsoft.com/office/powerpoint/2010/main" val="1553432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sz="2200" dirty="0">
                <a:solidFill>
                  <a:schemeClr val="accent3">
                    <a:lumMod val="25000"/>
                  </a:schemeClr>
                </a:solidFill>
                <a:cs typeface="Times New Roman" panose="02020603050405020304" pitchFamily="18" charset="0"/>
              </a:rPr>
              <a:t>The data collection process involves:</a:t>
            </a:r>
          </a:p>
          <a:p>
            <a:pPr>
              <a:lnSpc>
                <a:spcPct val="100000"/>
              </a:lnSpc>
              <a:spcBef>
                <a:spcPts val="1400"/>
              </a:spcBef>
            </a:pPr>
            <a:r>
              <a:rPr lang="en-US" sz="2200" dirty="0">
                <a:solidFill>
                  <a:schemeClr val="accent3">
                    <a:lumMod val="25000"/>
                  </a:schemeClr>
                </a:solidFill>
                <a:cs typeface="Times New Roman" panose="02020603050405020304" pitchFamily="18" charset="0"/>
              </a:rPr>
              <a:t> API requests from Space X API </a:t>
            </a:r>
          </a:p>
          <a:p>
            <a:pPr>
              <a:lnSpc>
                <a:spcPct val="100000"/>
              </a:lnSpc>
              <a:spcBef>
                <a:spcPts val="1400"/>
              </a:spcBef>
            </a:pPr>
            <a:r>
              <a:rPr lang="en-US" sz="2200" dirty="0">
                <a:solidFill>
                  <a:schemeClr val="accent3">
                    <a:lumMod val="25000"/>
                  </a:schemeClr>
                </a:solidFill>
                <a:cs typeface="Times New Roman" panose="02020603050405020304" pitchFamily="18" charset="0"/>
              </a:rPr>
              <a:t>Web scrapping data from Space X Wikipedia</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cs typeface="Times New Roman" panose="02020603050405020304" pitchFamily="18" charset="0"/>
              </a:rPr>
              <a:t>Data Collection</a:t>
            </a:r>
          </a:p>
        </p:txBody>
      </p:sp>
    </p:spTree>
    <p:extLst>
      <p:ext uri="{BB962C8B-B14F-4D97-AF65-F5344CB8AC3E}">
        <p14:creationId xmlns:p14="http://schemas.microsoft.com/office/powerpoint/2010/main" val="3288665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4855830"/>
            <a:ext cx="4335586" cy="1571381"/>
          </a:xfrm>
          <a:prstGeom prst="rect">
            <a:avLst/>
          </a:prstGeom>
        </p:spPr>
        <p:txBody>
          <a:bodyPr vert="horz" lIns="91440" tIns="45720" rIns="91440" bIns="45720" rtlCol="0" anchor="t">
            <a:normAutofit fontScale="70000" lnSpcReduction="20000"/>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rPr>
              <a:t>GitHub URL </a:t>
            </a:r>
          </a:p>
          <a:p>
            <a:pPr>
              <a:lnSpc>
                <a:spcPct val="100000"/>
              </a:lnSpc>
              <a:spcBef>
                <a:spcPts val="1400"/>
              </a:spcBef>
            </a:pPr>
            <a:r>
              <a:rPr lang="en-US" sz="2200" dirty="0">
                <a:solidFill>
                  <a:schemeClr val="accent3">
                    <a:lumMod val="25000"/>
                  </a:schemeClr>
                </a:solidFill>
                <a:hlinkClick r:id="rId3"/>
              </a:rPr>
              <a:t>https://</a:t>
            </a:r>
            <a:r>
              <a:rPr lang="en-US" sz="2200" dirty="0" err="1">
                <a:solidFill>
                  <a:schemeClr val="accent3">
                    <a:lumMod val="25000"/>
                  </a:schemeClr>
                </a:solidFill>
                <a:hlinkClick r:id="rId3"/>
              </a:rPr>
              <a:t>github.com</a:t>
            </a:r>
            <a:r>
              <a:rPr lang="en-US" sz="2200" dirty="0">
                <a:solidFill>
                  <a:schemeClr val="accent3">
                    <a:lumMod val="25000"/>
                  </a:schemeClr>
                </a:solidFill>
                <a:hlinkClick r:id="rId3"/>
              </a:rPr>
              <a:t>/</a:t>
            </a:r>
            <a:r>
              <a:rPr lang="en-US" sz="2200" dirty="0" err="1">
                <a:solidFill>
                  <a:schemeClr val="accent3">
                    <a:lumMod val="25000"/>
                  </a:schemeClr>
                </a:solidFill>
                <a:hlinkClick r:id="rId3"/>
              </a:rPr>
              <a:t>Saishola</a:t>
            </a:r>
            <a:r>
              <a:rPr lang="en-US" sz="2200" dirty="0">
                <a:solidFill>
                  <a:schemeClr val="accent3">
                    <a:lumMod val="25000"/>
                  </a:schemeClr>
                </a:solidFill>
                <a:hlinkClick r:id="rId3"/>
              </a:rPr>
              <a:t>/IBM-Data-Science-Capstone/blob/main/Data%20Collection%20API.ipynb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Data Collection – SpaceX API</a:t>
            </a:r>
          </a:p>
        </p:txBody>
      </p:sp>
      <p:sp>
        <p:nvSpPr>
          <p:cNvPr id="5" name="Rectangle 4">
            <a:extLst>
              <a:ext uri="{FF2B5EF4-FFF2-40B4-BE49-F238E27FC236}">
                <a16:creationId xmlns:a16="http://schemas.microsoft.com/office/drawing/2014/main" id="{6053762C-F50D-4DC1-61FB-0E1A2B16C8FE}"/>
              </a:ext>
            </a:extLst>
          </p:cNvPr>
          <p:cNvSpPr/>
          <p:nvPr/>
        </p:nvSpPr>
        <p:spPr>
          <a:xfrm>
            <a:off x="935017" y="1803062"/>
            <a:ext cx="1819233"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Request Space X APIs</a:t>
            </a:r>
          </a:p>
        </p:txBody>
      </p:sp>
      <p:sp>
        <p:nvSpPr>
          <p:cNvPr id="7" name="Rectangle 6">
            <a:extLst>
              <a:ext uri="{FF2B5EF4-FFF2-40B4-BE49-F238E27FC236}">
                <a16:creationId xmlns:a16="http://schemas.microsoft.com/office/drawing/2014/main" id="{62E9F8A6-C5AE-A12D-EE08-D3BD1E9E9054}"/>
              </a:ext>
            </a:extLst>
          </p:cNvPr>
          <p:cNvSpPr/>
          <p:nvPr/>
        </p:nvSpPr>
        <p:spPr>
          <a:xfrm>
            <a:off x="3641768" y="1803062"/>
            <a:ext cx="1819233"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Convert the response to JSON file</a:t>
            </a:r>
          </a:p>
        </p:txBody>
      </p:sp>
      <p:sp>
        <p:nvSpPr>
          <p:cNvPr id="8" name="Rectangle 7">
            <a:extLst>
              <a:ext uri="{FF2B5EF4-FFF2-40B4-BE49-F238E27FC236}">
                <a16:creationId xmlns:a16="http://schemas.microsoft.com/office/drawing/2014/main" id="{FB954241-1A5C-FB4F-2630-1B1D206C466A}"/>
              </a:ext>
            </a:extLst>
          </p:cNvPr>
          <p:cNvSpPr/>
          <p:nvPr/>
        </p:nvSpPr>
        <p:spPr>
          <a:xfrm>
            <a:off x="6348519" y="1803062"/>
            <a:ext cx="1819233"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Convert JSON to </a:t>
            </a:r>
            <a:r>
              <a:rPr lang="en-US" dirty="0" err="1">
                <a:solidFill>
                  <a:schemeClr val="tx1"/>
                </a:solidFill>
              </a:rPr>
              <a:t>dataframe</a:t>
            </a:r>
            <a:r>
              <a:rPr lang="en-US" dirty="0">
                <a:solidFill>
                  <a:schemeClr val="tx1"/>
                </a:solidFill>
              </a:rPr>
              <a:t> with </a:t>
            </a:r>
            <a:r>
              <a:rPr lang="en-US" dirty="0" err="1">
                <a:solidFill>
                  <a:schemeClr val="tx1"/>
                </a:solidFill>
              </a:rPr>
              <a:t>json_normalize</a:t>
            </a:r>
            <a:endParaRPr lang="en-US" dirty="0">
              <a:solidFill>
                <a:schemeClr val="tx1"/>
              </a:solidFill>
            </a:endParaRPr>
          </a:p>
        </p:txBody>
      </p:sp>
      <p:sp>
        <p:nvSpPr>
          <p:cNvPr id="11" name="Rectangle 10">
            <a:extLst>
              <a:ext uri="{FF2B5EF4-FFF2-40B4-BE49-F238E27FC236}">
                <a16:creationId xmlns:a16="http://schemas.microsoft.com/office/drawing/2014/main" id="{8284E33C-1380-0E6D-7890-D43B5A3A4C65}"/>
              </a:ext>
            </a:extLst>
          </p:cNvPr>
          <p:cNvSpPr/>
          <p:nvPr/>
        </p:nvSpPr>
        <p:spPr>
          <a:xfrm>
            <a:off x="6348519" y="3629567"/>
            <a:ext cx="1819233"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Select only Falcon 9 launches</a:t>
            </a:r>
          </a:p>
        </p:txBody>
      </p:sp>
      <p:sp>
        <p:nvSpPr>
          <p:cNvPr id="12" name="Rectangle 11">
            <a:extLst>
              <a:ext uri="{FF2B5EF4-FFF2-40B4-BE49-F238E27FC236}">
                <a16:creationId xmlns:a16="http://schemas.microsoft.com/office/drawing/2014/main" id="{62270904-ED47-397C-607A-00AC36851B03}"/>
              </a:ext>
            </a:extLst>
          </p:cNvPr>
          <p:cNvSpPr/>
          <p:nvPr/>
        </p:nvSpPr>
        <p:spPr>
          <a:xfrm>
            <a:off x="9011523" y="3629567"/>
            <a:ext cx="1819233"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Cast Dictionary to </a:t>
            </a:r>
            <a:r>
              <a:rPr lang="en-US" dirty="0" err="1">
                <a:solidFill>
                  <a:schemeClr val="tx1"/>
                </a:solidFill>
              </a:rPr>
              <a:t>dataframe</a:t>
            </a:r>
            <a:endParaRPr lang="en-US" dirty="0">
              <a:solidFill>
                <a:schemeClr val="tx1"/>
              </a:solidFill>
            </a:endParaRPr>
          </a:p>
        </p:txBody>
      </p:sp>
      <p:sp>
        <p:nvSpPr>
          <p:cNvPr id="13" name="Rectangle 12">
            <a:extLst>
              <a:ext uri="{FF2B5EF4-FFF2-40B4-BE49-F238E27FC236}">
                <a16:creationId xmlns:a16="http://schemas.microsoft.com/office/drawing/2014/main" id="{22D66111-4B44-E201-E164-69F913B5E5E4}"/>
              </a:ext>
            </a:extLst>
          </p:cNvPr>
          <p:cNvSpPr/>
          <p:nvPr/>
        </p:nvSpPr>
        <p:spPr>
          <a:xfrm>
            <a:off x="9011523" y="1803062"/>
            <a:ext cx="1819233"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Create dictionary of relevant data</a:t>
            </a:r>
          </a:p>
        </p:txBody>
      </p:sp>
      <p:sp>
        <p:nvSpPr>
          <p:cNvPr id="14" name="Rectangle 13">
            <a:extLst>
              <a:ext uri="{FF2B5EF4-FFF2-40B4-BE49-F238E27FC236}">
                <a16:creationId xmlns:a16="http://schemas.microsoft.com/office/drawing/2014/main" id="{4BA1E7A1-645A-96F3-FBFB-093349014FBA}"/>
              </a:ext>
            </a:extLst>
          </p:cNvPr>
          <p:cNvSpPr/>
          <p:nvPr/>
        </p:nvSpPr>
        <p:spPr>
          <a:xfrm>
            <a:off x="3641768" y="3629567"/>
            <a:ext cx="1819233"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Clean and impute missing data</a:t>
            </a:r>
          </a:p>
        </p:txBody>
      </p:sp>
      <p:cxnSp>
        <p:nvCxnSpPr>
          <p:cNvPr id="16" name="Straight Arrow Connector 15">
            <a:extLst>
              <a:ext uri="{FF2B5EF4-FFF2-40B4-BE49-F238E27FC236}">
                <a16:creationId xmlns:a16="http://schemas.microsoft.com/office/drawing/2014/main" id="{B224DB53-F3D0-F02B-BA53-377733EDF414}"/>
              </a:ext>
            </a:extLst>
          </p:cNvPr>
          <p:cNvCxnSpPr>
            <a:stCxn id="5" idx="3"/>
            <a:endCxn id="7" idx="1"/>
          </p:cNvCxnSpPr>
          <p:nvPr/>
        </p:nvCxnSpPr>
        <p:spPr>
          <a:xfrm>
            <a:off x="2754250" y="2260262"/>
            <a:ext cx="8875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5A02F89-B901-41A3-1FC7-9344FF65BAA1}"/>
              </a:ext>
            </a:extLst>
          </p:cNvPr>
          <p:cNvCxnSpPr/>
          <p:nvPr/>
        </p:nvCxnSpPr>
        <p:spPr>
          <a:xfrm>
            <a:off x="5461001" y="2238482"/>
            <a:ext cx="8875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6F34AF1-7172-0676-548C-DBB09791B6E6}"/>
              </a:ext>
            </a:extLst>
          </p:cNvPr>
          <p:cNvCxnSpPr>
            <a:cxnSpLocks/>
            <a:endCxn id="13" idx="1"/>
          </p:cNvCxnSpPr>
          <p:nvPr/>
        </p:nvCxnSpPr>
        <p:spPr>
          <a:xfrm>
            <a:off x="8167752" y="2260262"/>
            <a:ext cx="8437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7BD1AB6-9B58-CB38-EC30-A309C96E6587}"/>
              </a:ext>
            </a:extLst>
          </p:cNvPr>
          <p:cNvCxnSpPr>
            <a:stCxn id="13" idx="2"/>
            <a:endCxn id="12" idx="0"/>
          </p:cNvCxnSpPr>
          <p:nvPr/>
        </p:nvCxnSpPr>
        <p:spPr>
          <a:xfrm>
            <a:off x="9921140" y="2717462"/>
            <a:ext cx="0" cy="912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3F13086-4A11-C0FD-9984-365DC57F27BC}"/>
              </a:ext>
            </a:extLst>
          </p:cNvPr>
          <p:cNvCxnSpPr>
            <a:stCxn id="12" idx="1"/>
            <a:endCxn id="11" idx="3"/>
          </p:cNvCxnSpPr>
          <p:nvPr/>
        </p:nvCxnSpPr>
        <p:spPr>
          <a:xfrm flipH="1">
            <a:off x="8167752" y="4086767"/>
            <a:ext cx="8437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E105371-3F4A-6DEF-1484-D166A8AE1824}"/>
              </a:ext>
            </a:extLst>
          </p:cNvPr>
          <p:cNvCxnSpPr>
            <a:stCxn id="11" idx="1"/>
            <a:endCxn id="14" idx="3"/>
          </p:cNvCxnSpPr>
          <p:nvPr/>
        </p:nvCxnSpPr>
        <p:spPr>
          <a:xfrm flipH="1">
            <a:off x="5461001" y="4086767"/>
            <a:ext cx="8875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75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4855830"/>
            <a:ext cx="4335586" cy="1571381"/>
          </a:xfrm>
          <a:prstGeom prst="rect">
            <a:avLst/>
          </a:prstGeom>
        </p:spPr>
        <p:txBody>
          <a:bodyPr vert="horz" lIns="91440" tIns="45720" rIns="91440" bIns="45720" rtlCol="0" anchor="t">
            <a:normAutofit fontScale="70000" lnSpcReduction="20000"/>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rPr>
              <a:t>GitHub URL </a:t>
            </a:r>
          </a:p>
          <a:p>
            <a:pPr>
              <a:lnSpc>
                <a:spcPct val="100000"/>
              </a:lnSpc>
              <a:spcBef>
                <a:spcPts val="1400"/>
              </a:spcBef>
            </a:pPr>
            <a:r>
              <a:rPr lang="en-US" sz="2200" dirty="0">
                <a:solidFill>
                  <a:schemeClr val="accent3">
                    <a:lumMod val="25000"/>
                  </a:schemeClr>
                </a:solidFill>
                <a:hlinkClick r:id="rId3"/>
              </a:rPr>
              <a:t>https://</a:t>
            </a:r>
            <a:r>
              <a:rPr lang="en-US" sz="2200" dirty="0" err="1">
                <a:solidFill>
                  <a:schemeClr val="accent3">
                    <a:lumMod val="25000"/>
                  </a:schemeClr>
                </a:solidFill>
                <a:hlinkClick r:id="rId3"/>
              </a:rPr>
              <a:t>github.com</a:t>
            </a:r>
            <a:r>
              <a:rPr lang="en-US" sz="2200" dirty="0">
                <a:solidFill>
                  <a:schemeClr val="accent3">
                    <a:lumMod val="25000"/>
                  </a:schemeClr>
                </a:solidFill>
                <a:hlinkClick r:id="rId3"/>
              </a:rPr>
              <a:t>/</a:t>
            </a:r>
            <a:r>
              <a:rPr lang="en-US" sz="2200" dirty="0" err="1">
                <a:solidFill>
                  <a:schemeClr val="accent3">
                    <a:lumMod val="25000"/>
                  </a:schemeClr>
                </a:solidFill>
                <a:hlinkClick r:id="rId3"/>
              </a:rPr>
              <a:t>Saishola</a:t>
            </a:r>
            <a:r>
              <a:rPr lang="en-US" sz="2200" dirty="0">
                <a:solidFill>
                  <a:schemeClr val="accent3">
                    <a:lumMod val="25000"/>
                  </a:schemeClr>
                </a:solidFill>
                <a:hlinkClick r:id="rId3"/>
              </a:rPr>
              <a:t>/IBM-Data-Science-Capstone/blob/main/Data%20Collection%20with%20Web%20Scraping.ipynb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Data Collection – Web Scraping</a:t>
            </a:r>
          </a:p>
        </p:txBody>
      </p:sp>
      <p:sp>
        <p:nvSpPr>
          <p:cNvPr id="5" name="Rectangle 4">
            <a:extLst>
              <a:ext uri="{FF2B5EF4-FFF2-40B4-BE49-F238E27FC236}">
                <a16:creationId xmlns:a16="http://schemas.microsoft.com/office/drawing/2014/main" id="{6053762C-F50D-4DC1-61FB-0E1A2B16C8FE}"/>
              </a:ext>
            </a:extLst>
          </p:cNvPr>
          <p:cNvSpPr/>
          <p:nvPr/>
        </p:nvSpPr>
        <p:spPr>
          <a:xfrm>
            <a:off x="935017" y="1803062"/>
            <a:ext cx="1819233"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Request Wikipedia html</a:t>
            </a:r>
          </a:p>
        </p:txBody>
      </p:sp>
      <p:sp>
        <p:nvSpPr>
          <p:cNvPr id="7" name="Rectangle 6">
            <a:extLst>
              <a:ext uri="{FF2B5EF4-FFF2-40B4-BE49-F238E27FC236}">
                <a16:creationId xmlns:a16="http://schemas.microsoft.com/office/drawing/2014/main" id="{62E9F8A6-C5AE-A12D-EE08-D3BD1E9E9054}"/>
              </a:ext>
            </a:extLst>
          </p:cNvPr>
          <p:cNvSpPr/>
          <p:nvPr/>
        </p:nvSpPr>
        <p:spPr>
          <a:xfrm>
            <a:off x="3641768" y="1803062"/>
            <a:ext cx="1819233"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Utilize </a:t>
            </a:r>
            <a:r>
              <a:rPr lang="en-US" dirty="0" err="1">
                <a:solidFill>
                  <a:schemeClr val="tx1"/>
                </a:solidFill>
              </a:rPr>
              <a:t>BeautifulSoup</a:t>
            </a:r>
            <a:r>
              <a:rPr lang="en-US" dirty="0">
                <a:solidFill>
                  <a:schemeClr val="tx1"/>
                </a:solidFill>
              </a:rPr>
              <a:t> Parser</a:t>
            </a:r>
          </a:p>
        </p:txBody>
      </p:sp>
      <p:sp>
        <p:nvSpPr>
          <p:cNvPr id="8" name="Rectangle 7">
            <a:extLst>
              <a:ext uri="{FF2B5EF4-FFF2-40B4-BE49-F238E27FC236}">
                <a16:creationId xmlns:a16="http://schemas.microsoft.com/office/drawing/2014/main" id="{FB954241-1A5C-FB4F-2630-1B1D206C466A}"/>
              </a:ext>
            </a:extLst>
          </p:cNvPr>
          <p:cNvSpPr/>
          <p:nvPr/>
        </p:nvSpPr>
        <p:spPr>
          <a:xfrm>
            <a:off x="6348519" y="1803062"/>
            <a:ext cx="1819233"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Find Launch Info table</a:t>
            </a:r>
          </a:p>
        </p:txBody>
      </p:sp>
      <p:sp>
        <p:nvSpPr>
          <p:cNvPr id="11" name="Rectangle 10">
            <a:extLst>
              <a:ext uri="{FF2B5EF4-FFF2-40B4-BE49-F238E27FC236}">
                <a16:creationId xmlns:a16="http://schemas.microsoft.com/office/drawing/2014/main" id="{8284E33C-1380-0E6D-7890-D43B5A3A4C65}"/>
              </a:ext>
            </a:extLst>
          </p:cNvPr>
          <p:cNvSpPr/>
          <p:nvPr/>
        </p:nvSpPr>
        <p:spPr>
          <a:xfrm>
            <a:off x="6348519" y="3629567"/>
            <a:ext cx="1819233"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Cast Dictionary to </a:t>
            </a:r>
            <a:r>
              <a:rPr lang="en-US" dirty="0" err="1">
                <a:solidFill>
                  <a:schemeClr val="tx1"/>
                </a:solidFill>
              </a:rPr>
              <a:t>dataFrame</a:t>
            </a:r>
            <a:endParaRPr lang="en-US" dirty="0">
              <a:solidFill>
                <a:schemeClr val="tx1"/>
              </a:solidFill>
            </a:endParaRPr>
          </a:p>
        </p:txBody>
      </p:sp>
      <p:sp>
        <p:nvSpPr>
          <p:cNvPr id="12" name="Rectangle 11">
            <a:extLst>
              <a:ext uri="{FF2B5EF4-FFF2-40B4-BE49-F238E27FC236}">
                <a16:creationId xmlns:a16="http://schemas.microsoft.com/office/drawing/2014/main" id="{62270904-ED47-397C-607A-00AC36851B03}"/>
              </a:ext>
            </a:extLst>
          </p:cNvPr>
          <p:cNvSpPr/>
          <p:nvPr/>
        </p:nvSpPr>
        <p:spPr>
          <a:xfrm>
            <a:off x="9011523" y="3629567"/>
            <a:ext cx="1819233"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Extract data to the dictionary by iteration</a:t>
            </a:r>
          </a:p>
        </p:txBody>
      </p:sp>
      <p:sp>
        <p:nvSpPr>
          <p:cNvPr id="13" name="Rectangle 12">
            <a:extLst>
              <a:ext uri="{FF2B5EF4-FFF2-40B4-BE49-F238E27FC236}">
                <a16:creationId xmlns:a16="http://schemas.microsoft.com/office/drawing/2014/main" id="{22D66111-4B44-E201-E164-69F913B5E5E4}"/>
              </a:ext>
            </a:extLst>
          </p:cNvPr>
          <p:cNvSpPr/>
          <p:nvPr/>
        </p:nvSpPr>
        <p:spPr>
          <a:xfrm>
            <a:off x="9011523" y="1803062"/>
            <a:ext cx="1819233"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Create dictionary of relevant data</a:t>
            </a:r>
          </a:p>
        </p:txBody>
      </p:sp>
      <p:cxnSp>
        <p:nvCxnSpPr>
          <p:cNvPr id="16" name="Straight Arrow Connector 15">
            <a:extLst>
              <a:ext uri="{FF2B5EF4-FFF2-40B4-BE49-F238E27FC236}">
                <a16:creationId xmlns:a16="http://schemas.microsoft.com/office/drawing/2014/main" id="{B224DB53-F3D0-F02B-BA53-377733EDF414}"/>
              </a:ext>
            </a:extLst>
          </p:cNvPr>
          <p:cNvCxnSpPr>
            <a:stCxn id="5" idx="3"/>
            <a:endCxn id="7" idx="1"/>
          </p:cNvCxnSpPr>
          <p:nvPr/>
        </p:nvCxnSpPr>
        <p:spPr>
          <a:xfrm>
            <a:off x="2754250" y="2260262"/>
            <a:ext cx="8875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5A02F89-B901-41A3-1FC7-9344FF65BAA1}"/>
              </a:ext>
            </a:extLst>
          </p:cNvPr>
          <p:cNvCxnSpPr/>
          <p:nvPr/>
        </p:nvCxnSpPr>
        <p:spPr>
          <a:xfrm>
            <a:off x="5461001" y="2238482"/>
            <a:ext cx="8875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6F34AF1-7172-0676-548C-DBB09791B6E6}"/>
              </a:ext>
            </a:extLst>
          </p:cNvPr>
          <p:cNvCxnSpPr>
            <a:cxnSpLocks/>
            <a:endCxn id="13" idx="1"/>
          </p:cNvCxnSpPr>
          <p:nvPr/>
        </p:nvCxnSpPr>
        <p:spPr>
          <a:xfrm>
            <a:off x="8167752" y="2260262"/>
            <a:ext cx="8437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7BD1AB6-9B58-CB38-EC30-A309C96E6587}"/>
              </a:ext>
            </a:extLst>
          </p:cNvPr>
          <p:cNvCxnSpPr>
            <a:stCxn id="13" idx="2"/>
            <a:endCxn id="12" idx="0"/>
          </p:cNvCxnSpPr>
          <p:nvPr/>
        </p:nvCxnSpPr>
        <p:spPr>
          <a:xfrm>
            <a:off x="9921140" y="2717462"/>
            <a:ext cx="0" cy="912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3F13086-4A11-C0FD-9984-365DC57F27BC}"/>
              </a:ext>
            </a:extLst>
          </p:cNvPr>
          <p:cNvCxnSpPr>
            <a:stCxn id="12" idx="1"/>
            <a:endCxn id="11" idx="3"/>
          </p:cNvCxnSpPr>
          <p:nvPr/>
        </p:nvCxnSpPr>
        <p:spPr>
          <a:xfrm flipH="1">
            <a:off x="8167752" y="4086767"/>
            <a:ext cx="8437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4153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1" cy="4351338"/>
          </a:xfrm>
          <a:prstGeom prst="rect">
            <a:avLst/>
          </a:prstGeom>
        </p:spPr>
        <p:txBody>
          <a:bodyPr/>
          <a:lstStyle/>
          <a:p>
            <a:r>
              <a:rPr lang="en-US" sz="2200" dirty="0">
                <a:solidFill>
                  <a:schemeClr val="accent3">
                    <a:lumMod val="25000"/>
                  </a:schemeClr>
                </a:solidFill>
              </a:rPr>
              <a:t>Created the training labels by encoding successful landing outcomes as 1 and failures as 0.</a:t>
            </a:r>
          </a:p>
          <a:p>
            <a:r>
              <a:rPr lang="en-US" sz="2200" dirty="0">
                <a:solidFill>
                  <a:schemeClr val="accent3">
                    <a:lumMod val="25000"/>
                  </a:schemeClr>
                </a:solidFill>
              </a:rPr>
              <a:t>Calculate the number of launches at each site and the number of occurrences of each orbit.</a:t>
            </a:r>
          </a:p>
          <a:p>
            <a:r>
              <a:rPr lang="en-US" sz="2200" dirty="0">
                <a:solidFill>
                  <a:schemeClr val="accent3">
                    <a:lumMod val="25000"/>
                  </a:schemeClr>
                </a:solidFill>
              </a:rPr>
              <a:t>Created landing outcome label from outcome column and exported the results to CSV file.</a:t>
            </a:r>
          </a:p>
          <a:p>
            <a:r>
              <a:rPr lang="en-US" sz="2200" dirty="0">
                <a:solidFill>
                  <a:srgbClr val="C00000"/>
                </a:solidFill>
                <a:hlinkClick r:id="rId3"/>
              </a:rPr>
              <a:t>https://</a:t>
            </a:r>
            <a:r>
              <a:rPr lang="en-US" sz="2200" dirty="0" err="1">
                <a:solidFill>
                  <a:srgbClr val="C00000"/>
                </a:solidFill>
                <a:hlinkClick r:id="rId3"/>
              </a:rPr>
              <a:t>github.com</a:t>
            </a:r>
            <a:r>
              <a:rPr lang="en-US" sz="2200" dirty="0">
                <a:solidFill>
                  <a:srgbClr val="C00000"/>
                </a:solidFill>
                <a:hlinkClick r:id="rId3"/>
              </a:rPr>
              <a:t>/</a:t>
            </a:r>
            <a:r>
              <a:rPr lang="en-US" sz="2200" dirty="0" err="1">
                <a:solidFill>
                  <a:srgbClr val="C00000"/>
                </a:solidFill>
                <a:hlinkClick r:id="rId3"/>
              </a:rPr>
              <a:t>Saishola</a:t>
            </a:r>
            <a:r>
              <a:rPr lang="en-US" sz="2200" dirty="0">
                <a:solidFill>
                  <a:srgbClr val="C00000"/>
                </a:solidFill>
                <a:hlinkClick r:id="rId3"/>
              </a:rPr>
              <a:t>/IBM-Data-Science-Capstone/blob/main/Data%20Wrangling.ipynb</a:t>
            </a:r>
            <a:endParaRPr lang="en-US" dirty="0">
              <a:solidFill>
                <a:srgbClr val="C00000"/>
              </a:solidFill>
            </a:endParaRP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Data Wrangling</a:t>
            </a:r>
          </a:p>
        </p:txBody>
      </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17795</TotalTime>
  <Words>1543</Words>
  <Application>Microsoft Macintosh PowerPoint</Application>
  <PresentationFormat>Widescreen</PresentationFormat>
  <Paragraphs>214</Paragraphs>
  <Slides>46</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Carlito</vt:lpstr>
      <vt:lpstr>IBM Plex Mono SemiBold</vt:lpstr>
      <vt:lpstr>Times New Roman</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Location Proximities </vt:lpstr>
      <vt:lpstr>PowerPoint Presentation</vt:lpstr>
      <vt:lpstr>Successful Launches Across Launch Sites </vt:lpstr>
      <vt:lpstr>Highest Success Rate Launch Site </vt:lpstr>
      <vt:lpstr>Payload Mass vs. Success vs. Booster  Version Category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Ishola, Adenrele A</cp:lastModifiedBy>
  <cp:revision>201</cp:revision>
  <dcterms:created xsi:type="dcterms:W3CDTF">2021-04-29T18:58:34Z</dcterms:created>
  <dcterms:modified xsi:type="dcterms:W3CDTF">2023-04-10T02:04:16Z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